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66"/>
  </p:notesMasterIdLst>
  <p:handoutMasterIdLst>
    <p:handoutMasterId r:id="rId67"/>
  </p:handoutMasterIdLst>
  <p:sldIdLst>
    <p:sldId id="439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4" r:id="rId21"/>
    <p:sldId id="395" r:id="rId22"/>
    <p:sldId id="396" r:id="rId23"/>
    <p:sldId id="398" r:id="rId24"/>
    <p:sldId id="399" r:id="rId25"/>
    <p:sldId id="400" r:id="rId26"/>
    <p:sldId id="272" r:id="rId27"/>
    <p:sldId id="273" r:id="rId28"/>
    <p:sldId id="274" r:id="rId29"/>
    <p:sldId id="275" r:id="rId30"/>
    <p:sldId id="276" r:id="rId31"/>
    <p:sldId id="277" r:id="rId32"/>
    <p:sldId id="401" r:id="rId33"/>
    <p:sldId id="402" r:id="rId34"/>
    <p:sldId id="437" r:id="rId35"/>
    <p:sldId id="438" r:id="rId36"/>
    <p:sldId id="278" r:id="rId37"/>
    <p:sldId id="279" r:id="rId38"/>
    <p:sldId id="280" r:id="rId39"/>
    <p:sldId id="281" r:id="rId40"/>
    <p:sldId id="417" r:id="rId41"/>
    <p:sldId id="360" r:id="rId42"/>
    <p:sldId id="405" r:id="rId43"/>
    <p:sldId id="406" r:id="rId44"/>
    <p:sldId id="407" r:id="rId45"/>
    <p:sldId id="409" r:id="rId46"/>
    <p:sldId id="418" r:id="rId47"/>
    <p:sldId id="419" r:id="rId48"/>
    <p:sldId id="420" r:id="rId49"/>
    <p:sldId id="421" r:id="rId50"/>
    <p:sldId id="422" r:id="rId51"/>
    <p:sldId id="423" r:id="rId52"/>
    <p:sldId id="424" r:id="rId53"/>
    <p:sldId id="425" r:id="rId54"/>
    <p:sldId id="426" r:id="rId55"/>
    <p:sldId id="427" r:id="rId56"/>
    <p:sldId id="428" r:id="rId57"/>
    <p:sldId id="429" r:id="rId58"/>
    <p:sldId id="430" r:id="rId59"/>
    <p:sldId id="431" r:id="rId60"/>
    <p:sldId id="432" r:id="rId61"/>
    <p:sldId id="433" r:id="rId62"/>
    <p:sldId id="434" r:id="rId63"/>
    <p:sldId id="435" r:id="rId64"/>
    <p:sldId id="436" r:id="rId65"/>
  </p:sldIdLst>
  <p:sldSz cx="9144000" cy="6858000" type="screen4x3"/>
  <p:notesSz cx="6858000" cy="9144000"/>
  <p:defaultTextStyle>
    <a:defPPr>
      <a:defRPr lang="en-US"/>
    </a:defPPr>
    <a:lvl1pPr algn="just" rtl="1" fontAlgn="base">
      <a:lnSpc>
        <a:spcPct val="90000"/>
      </a:lnSpc>
      <a:spcBef>
        <a:spcPct val="20000"/>
      </a:spcBef>
      <a:spcAft>
        <a:spcPct val="0"/>
      </a:spcAft>
      <a:buClr>
        <a:srgbClr val="00FF00"/>
      </a:buClr>
      <a:buSzPct val="80000"/>
      <a:buFont typeface="Wingdings" pitchFamily="2" charset="2"/>
      <a:buChar char="q"/>
      <a:defRPr sz="2800" b="1" kern="1200">
        <a:solidFill>
          <a:schemeClr val="tx1"/>
        </a:solidFill>
        <a:latin typeface="Times New Roman" pitchFamily="18" charset="0"/>
        <a:ea typeface="+mn-ea"/>
        <a:cs typeface="Nazanin" pitchFamily="2" charset="-78"/>
      </a:defRPr>
    </a:lvl1pPr>
    <a:lvl2pPr marL="457200" algn="just" rtl="1" fontAlgn="base">
      <a:lnSpc>
        <a:spcPct val="90000"/>
      </a:lnSpc>
      <a:spcBef>
        <a:spcPct val="20000"/>
      </a:spcBef>
      <a:spcAft>
        <a:spcPct val="0"/>
      </a:spcAft>
      <a:buClr>
        <a:srgbClr val="00FF00"/>
      </a:buClr>
      <a:buSzPct val="80000"/>
      <a:buFont typeface="Wingdings" pitchFamily="2" charset="2"/>
      <a:buChar char="q"/>
      <a:defRPr sz="2800" b="1" kern="1200">
        <a:solidFill>
          <a:schemeClr val="tx1"/>
        </a:solidFill>
        <a:latin typeface="Times New Roman" pitchFamily="18" charset="0"/>
        <a:ea typeface="+mn-ea"/>
        <a:cs typeface="Nazanin" pitchFamily="2" charset="-78"/>
      </a:defRPr>
    </a:lvl2pPr>
    <a:lvl3pPr marL="914400" algn="just" rtl="1" fontAlgn="base">
      <a:lnSpc>
        <a:spcPct val="90000"/>
      </a:lnSpc>
      <a:spcBef>
        <a:spcPct val="20000"/>
      </a:spcBef>
      <a:spcAft>
        <a:spcPct val="0"/>
      </a:spcAft>
      <a:buClr>
        <a:srgbClr val="00FF00"/>
      </a:buClr>
      <a:buSzPct val="80000"/>
      <a:buFont typeface="Wingdings" pitchFamily="2" charset="2"/>
      <a:buChar char="q"/>
      <a:defRPr sz="2800" b="1" kern="1200">
        <a:solidFill>
          <a:schemeClr val="tx1"/>
        </a:solidFill>
        <a:latin typeface="Times New Roman" pitchFamily="18" charset="0"/>
        <a:ea typeface="+mn-ea"/>
        <a:cs typeface="Nazanin" pitchFamily="2" charset="-78"/>
      </a:defRPr>
    </a:lvl3pPr>
    <a:lvl4pPr marL="1371600" algn="just" rtl="1" fontAlgn="base">
      <a:lnSpc>
        <a:spcPct val="90000"/>
      </a:lnSpc>
      <a:spcBef>
        <a:spcPct val="20000"/>
      </a:spcBef>
      <a:spcAft>
        <a:spcPct val="0"/>
      </a:spcAft>
      <a:buClr>
        <a:srgbClr val="00FF00"/>
      </a:buClr>
      <a:buSzPct val="80000"/>
      <a:buFont typeface="Wingdings" pitchFamily="2" charset="2"/>
      <a:buChar char="q"/>
      <a:defRPr sz="2800" b="1" kern="1200">
        <a:solidFill>
          <a:schemeClr val="tx1"/>
        </a:solidFill>
        <a:latin typeface="Times New Roman" pitchFamily="18" charset="0"/>
        <a:ea typeface="+mn-ea"/>
        <a:cs typeface="Nazanin" pitchFamily="2" charset="-78"/>
      </a:defRPr>
    </a:lvl4pPr>
    <a:lvl5pPr marL="1828800" algn="just" rtl="1" fontAlgn="base">
      <a:lnSpc>
        <a:spcPct val="90000"/>
      </a:lnSpc>
      <a:spcBef>
        <a:spcPct val="20000"/>
      </a:spcBef>
      <a:spcAft>
        <a:spcPct val="0"/>
      </a:spcAft>
      <a:buClr>
        <a:srgbClr val="00FF00"/>
      </a:buClr>
      <a:buSzPct val="80000"/>
      <a:buFont typeface="Wingdings" pitchFamily="2" charset="2"/>
      <a:buChar char="q"/>
      <a:defRPr sz="2800" b="1" kern="1200">
        <a:solidFill>
          <a:schemeClr val="tx1"/>
        </a:solidFill>
        <a:latin typeface="Times New Roman" pitchFamily="18" charset="0"/>
        <a:ea typeface="+mn-ea"/>
        <a:cs typeface="Nazanin" pitchFamily="2" charset="-78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Nazanin" pitchFamily="2" charset="-78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Nazanin" pitchFamily="2" charset="-78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Nazanin" pitchFamily="2" charset="-78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Nazanin" pitchFamily="2" charset="-7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718" autoAdjust="0"/>
  </p:normalViewPr>
  <p:slideViewPr>
    <p:cSldViewPr>
      <p:cViewPr>
        <p:scale>
          <a:sx n="90" d="100"/>
          <a:sy n="90" d="100"/>
        </p:scale>
        <p:origin x="-10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AB5B6-680E-4B9A-BFB1-6D20547E9FD0}" type="datetimeFigureOut">
              <a:rPr lang="en-US" smtClean="0"/>
              <a:pPr/>
              <a:t>6/10/2012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0CFE8-23FD-4AF1-92C0-DF315716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cs typeface="Times New Roman" pitchFamily="18" charset="0"/>
              </a:defRPr>
            </a:lvl1pPr>
          </a:lstStyle>
          <a:p>
            <a:pPr>
              <a:defRPr/>
            </a:pPr>
            <a:fld id="{3A3833DD-6E87-4271-8561-C5955B50E8C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E9F6D6-1257-4AA1-BCE3-FC6FFBED0C80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7C7B5F-8DCD-44B0-8CB0-78622CC1DF9C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41EC3B-7916-4E5E-B17C-A06901691C77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1322D-1BE4-4E39-9EFB-DF2D7D2E4259}" type="slidenum">
              <a:rPr lang="ar-SA" smtClean="0"/>
              <a:pPr/>
              <a:t>18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D7D9B-8D6B-42B4-A567-6A64F8231BC6}" type="slidenum">
              <a:rPr lang="ar-SA" smtClean="0"/>
              <a:pPr/>
              <a:t>19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DDB07-7A03-443A-A4AF-C604A4164C1F}" type="slidenum">
              <a:rPr lang="ar-SA" smtClean="0"/>
              <a:pPr/>
              <a:t>35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6D5C4-4E96-49F7-99D0-DD69EE3082EE}" type="slidenum">
              <a:rPr lang="ar-SA" smtClean="0"/>
              <a:pPr/>
              <a:t>40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E8E85-6209-49A0-ABA3-129497C678E1}" type="slidenum">
              <a:rPr lang="ar-SA" smtClean="0"/>
              <a:pPr/>
              <a:t>41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CA025-166B-407B-9BE6-D62CF89B0C2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9E2E0-7B17-42F7-A17A-26D85E08C2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E8F4-E1E2-4D89-A5C3-4FB4AFAF9F7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 rtlCol="1">
            <a:normAutofit/>
          </a:bodyPr>
          <a:lstStyle/>
          <a:p>
            <a:pPr lvl="0"/>
            <a:endParaRPr lang="fa-IR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E570C-F61E-4F1B-A908-514C270761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E4ACF-FD8B-4CC8-AF16-A96D3FB6953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AFCF7-8D4B-4C7A-80BE-0B84FE43A52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4E0D1-A197-4EB6-B6A5-85A35EC3B08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56929-BA61-4657-8DA1-3FF7B41B4A8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6EED-ABDE-4E31-A25E-D381D1FCBD3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C2FEE-F9DF-4DEA-AC02-14F6C7F9E8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92913-7E62-45C3-B9E0-C6D3D9DB977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46D9-079A-408E-B4BA-4A1B4E3650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9A579F-D6E0-4389-8153-E69183BC274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omidshafia@gmail.com-09121327677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09688"/>
            <a:ext cx="7772400" cy="2547937"/>
          </a:xfrm>
        </p:spPr>
        <p:txBody>
          <a:bodyPr/>
          <a:lstStyle/>
          <a:p>
            <a:pPr eaLnBrk="1" hangingPunct="1"/>
            <a:r>
              <a:rPr lang="ar-SA" b="1" smtClean="0">
                <a:cs typeface="B Zar" pitchFamily="2" charset="-78"/>
              </a:rPr>
              <a:t>توسعه فناوري</a:t>
            </a:r>
            <a:endParaRPr lang="en-US" smtClean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416050" y="3548063"/>
            <a:ext cx="6400800" cy="2667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3500" dirty="0" smtClean="0">
                <a:solidFill>
                  <a:schemeClr val="tx1"/>
                </a:solidFill>
                <a:cs typeface="Zar" pitchFamily="2" charset="-78"/>
              </a:rPr>
              <a:t>محمدعلي شفيعا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3500" dirty="0" smtClean="0">
                <a:solidFill>
                  <a:schemeClr val="tx1"/>
                </a:solidFill>
                <a:cs typeface="Zar" pitchFamily="2" charset="-78"/>
              </a:rPr>
              <a:t>استاد دانشکده مهندسي صنايع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3500" dirty="0" smtClean="0">
                <a:solidFill>
                  <a:schemeClr val="tx1"/>
                </a:solidFill>
                <a:cs typeface="Zar" pitchFamily="2" charset="-78"/>
              </a:rPr>
              <a:t>دانشگاه علم وصنعت ايران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hlinkClick r:id="rId2"/>
              </a:rPr>
              <a:t>omidshafia@gmail.com-09121327677</a:t>
            </a:r>
            <a:endParaRPr lang="en-US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www.iust.ac.ir</a:t>
            </a:r>
            <a:endParaRPr lang="fa-IR" dirty="0" smtClean="0">
              <a:solidFill>
                <a:schemeClr val="tx1"/>
              </a:solidFill>
              <a:cs typeface="Zar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a-IR" dirty="0">
              <a:solidFill>
                <a:schemeClr val="tx1"/>
              </a:solidFill>
              <a:cs typeface="Zar" pitchFamily="2" charset="-78"/>
            </a:endParaRPr>
          </a:p>
        </p:txBody>
      </p:sp>
      <p:pic>
        <p:nvPicPr>
          <p:cNvPr id="3076" name="Picture 6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5850" y="652463"/>
            <a:ext cx="1828800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+Shafia Mohammad Al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26250" y="2947988"/>
            <a:ext cx="10668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Iust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88" y="2849563"/>
            <a:ext cx="1477962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3552825"/>
            <a:ext cx="8077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×"/>
              <a:defRPr/>
            </a:pP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ar-SA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معايب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فرايند توسعه فناوري بسيار كند اتفاق مي افتد</a:t>
            </a:r>
            <a:r>
              <a:rPr lang="en-US" sz="2400" b="0" dirty="0"/>
              <a:t>.</a:t>
            </a:r>
            <a:endParaRPr lang="ar-SA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هزينه گزاف براي كشور</a:t>
            </a:r>
            <a:r>
              <a:rPr lang="en-US" sz="2400" b="0" dirty="0"/>
              <a:t>.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268538" y="914400"/>
            <a:ext cx="4513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راهبرد توليد تمامي فناوري در داخل</a:t>
            </a:r>
            <a:endParaRPr lang="en-US">
              <a:latin typeface="Nazanin" pitchFamily="2" charset="-78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076825" y="1754188"/>
            <a:ext cx="3457575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>
              <a:latin typeface="Nazanin" pitchFamily="2" charset="-78"/>
            </a:endParaRPr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محاسن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en-US" sz="2400" b="0"/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/>
              <a:t> </a:t>
            </a:r>
            <a:r>
              <a:rPr lang="ar-SA" sz="2400" b="0"/>
              <a:t>اتكاي به نفس</a:t>
            </a:r>
            <a:r>
              <a:rPr lang="en-US" sz="2400" b="0"/>
              <a:t>.</a:t>
            </a:r>
            <a:endParaRPr lang="ar-SA" sz="2400" b="0"/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/>
              <a:t> </a:t>
            </a:r>
            <a:r>
              <a:rPr lang="ar-SA" sz="2400" b="0"/>
              <a:t>به كارگيري توان ومنابع داخلي</a:t>
            </a:r>
            <a:r>
              <a:rPr lang="en-US" sz="2400" b="0"/>
              <a:t>.</a:t>
            </a:r>
            <a:endParaRPr lang="ar-SA" sz="2400" b="0"/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/>
              <a:t> </a:t>
            </a:r>
            <a:r>
              <a:rPr lang="ar-SA" sz="2400" b="0"/>
              <a:t>تقويت بخش هاي مختلف داخلي</a:t>
            </a:r>
            <a:r>
              <a:rPr lang="en-US" sz="2400" b="0"/>
              <a:t>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80772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latin typeface="Nazanin" pitchFamily="2" charset="-78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latin typeface="Nazanin" pitchFamily="2" charset="-78"/>
            </a:endParaRP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latin typeface="Nazanin" pitchFamily="2" charset="-78"/>
            </a:endParaRP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محاسن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توسعه ورشد فناوري سريع</a:t>
            </a:r>
            <a:r>
              <a:rPr lang="en-US" sz="2400" b="0" dirty="0"/>
              <a:t>.</a:t>
            </a:r>
            <a:endParaRPr lang="ar-SA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هزينه كم</a:t>
            </a:r>
            <a:r>
              <a:rPr lang="en-US" sz="2400" b="0" dirty="0"/>
              <a:t>.</a:t>
            </a:r>
            <a:endParaRPr lang="ar-SA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كاهش شكاف فناوري با كشورهاي پيشرفته</a:t>
            </a:r>
            <a:r>
              <a:rPr lang="en-US" sz="2400" b="0" dirty="0"/>
              <a:t>.</a:t>
            </a:r>
            <a:endParaRPr lang="ar-SA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ar-SA" sz="2400" b="0" dirty="0"/>
              <a:t> توسعه ورشد اقتصادي سريع</a:t>
            </a:r>
            <a:r>
              <a:rPr lang="en-US" sz="2400" b="0" dirty="0"/>
              <a:t>.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119313" y="895350"/>
            <a:ext cx="4776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راهبرد انتقال برخي وتوليد برخي ديگر</a:t>
            </a:r>
            <a:endParaRPr lang="en-US">
              <a:latin typeface="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6480175" cy="736600"/>
          </a:xfrm>
          <a:noFill/>
        </p:spPr>
        <p:txBody>
          <a:bodyPr/>
          <a:lstStyle/>
          <a:p>
            <a:pPr eaLnBrk="1" hangingPunct="1"/>
            <a:r>
              <a:rPr lang="fa-IR" sz="4000" smtClean="0">
                <a:cs typeface="Titr" pitchFamily="2" charset="-78"/>
              </a:rPr>
              <a:t>مديريت نوآوری و مديريت فناوری </a:t>
            </a:r>
            <a:endParaRPr lang="en-US" sz="4000" smtClean="0">
              <a:cs typeface="Titr" pitchFamily="2" charset="-78"/>
            </a:endParaRPr>
          </a:p>
        </p:txBody>
      </p:sp>
      <p:sp>
        <p:nvSpPr>
          <p:cNvPr id="14339" name="Freeform 3"/>
          <p:cNvSpPr>
            <a:spLocks/>
          </p:cNvSpPr>
          <p:nvPr/>
        </p:nvSpPr>
        <p:spPr bwMode="auto">
          <a:xfrm>
            <a:off x="1092200" y="2811463"/>
            <a:ext cx="3479800" cy="712787"/>
          </a:xfrm>
          <a:custGeom>
            <a:avLst/>
            <a:gdLst>
              <a:gd name="T0" fmla="*/ 17193 w 2024"/>
              <a:gd name="T1" fmla="*/ 631825 h 449"/>
              <a:gd name="T2" fmla="*/ 0 w 2024"/>
              <a:gd name="T3" fmla="*/ 26987 h 449"/>
              <a:gd name="T4" fmla="*/ 3472923 w 2024"/>
              <a:gd name="T5" fmla="*/ 0 h 449"/>
              <a:gd name="T6" fmla="*/ 3479800 w 2024"/>
              <a:gd name="T7" fmla="*/ 712787 h 449"/>
              <a:gd name="T8" fmla="*/ 3479800 w 2024"/>
              <a:gd name="T9" fmla="*/ 712787 h 4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4"/>
              <a:gd name="T16" fmla="*/ 0 h 449"/>
              <a:gd name="T17" fmla="*/ 2024 w 2024"/>
              <a:gd name="T18" fmla="*/ 449 h 4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4" h="449">
                <a:moveTo>
                  <a:pt x="10" y="398"/>
                </a:moveTo>
                <a:lnTo>
                  <a:pt x="0" y="17"/>
                </a:lnTo>
                <a:lnTo>
                  <a:pt x="2020" y="0"/>
                </a:lnTo>
                <a:lnTo>
                  <a:pt x="2024" y="449"/>
                </a:lnTo>
              </a:path>
            </a:pathLst>
          </a:custGeom>
          <a:noFill/>
          <a:ln w="635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928813" y="3789363"/>
            <a:ext cx="1490662" cy="0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5754688" y="3771900"/>
            <a:ext cx="1409700" cy="0"/>
          </a:xfrm>
          <a:prstGeom prst="line">
            <a:avLst/>
          </a:prstGeom>
          <a:noFill/>
          <a:ln w="635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667625" y="3346450"/>
            <a:ext cx="1044575" cy="655638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000">
                <a:cs typeface="Yagut" pitchFamily="2" charset="-78"/>
              </a:rPr>
              <a:t>انتشار</a:t>
            </a:r>
            <a:endParaRPr lang="en-US" sz="1800" b="0">
              <a:latin typeface="Akram" pitchFamily="2" charset="2"/>
              <a:cs typeface="Arial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975100" y="2011363"/>
            <a:ext cx="1301750" cy="668337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000">
                <a:cs typeface="Yagut" pitchFamily="2" charset="-78"/>
              </a:rPr>
              <a:t>نوآوري</a:t>
            </a:r>
            <a:endParaRPr lang="en-US" sz="1800" b="0">
              <a:latin typeface="Akram" pitchFamily="2" charset="2"/>
              <a:cs typeface="Arial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992188" y="1844675"/>
            <a:ext cx="2386012" cy="835025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200">
                <a:cs typeface="Yagut" pitchFamily="2" charset="-78"/>
              </a:rPr>
              <a:t>مديريت نوآوري</a:t>
            </a:r>
            <a:endParaRPr lang="en-US" sz="1800" b="0">
              <a:latin typeface="Akram" pitchFamily="2" charset="2"/>
              <a:cs typeface="Arial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95288" y="3513138"/>
            <a:ext cx="1193800" cy="668337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000">
                <a:cs typeface="Yagut" pitchFamily="2" charset="-78"/>
              </a:rPr>
              <a:t>اختراع</a:t>
            </a:r>
            <a:endParaRPr lang="en-US" sz="1800" b="0">
              <a:latin typeface="Akram" pitchFamily="2" charset="2"/>
              <a:cs typeface="Arial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21225" y="4610100"/>
            <a:ext cx="2535238" cy="906463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200">
                <a:cs typeface="Yagut" pitchFamily="2" charset="-78"/>
              </a:rPr>
              <a:t>مديريت فناوري</a:t>
            </a:r>
            <a:endParaRPr lang="en-US" sz="1800" b="0">
              <a:latin typeface="Akram" pitchFamily="2" charset="2"/>
              <a:cs typeface="Arial" charset="0"/>
            </a:endParaRPr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 rot="10800000">
            <a:off x="4427538" y="3284538"/>
            <a:ext cx="4176712" cy="712787"/>
          </a:xfrm>
          <a:custGeom>
            <a:avLst/>
            <a:gdLst>
              <a:gd name="T0" fmla="*/ 20636 w 2024"/>
              <a:gd name="T1" fmla="*/ 631825 h 449"/>
              <a:gd name="T2" fmla="*/ 0 w 2024"/>
              <a:gd name="T3" fmla="*/ 26987 h 449"/>
              <a:gd name="T4" fmla="*/ 4168458 w 2024"/>
              <a:gd name="T5" fmla="*/ 0 h 449"/>
              <a:gd name="T6" fmla="*/ 4176712 w 2024"/>
              <a:gd name="T7" fmla="*/ 712787 h 449"/>
              <a:gd name="T8" fmla="*/ 4176712 w 2024"/>
              <a:gd name="T9" fmla="*/ 712787 h 4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4"/>
              <a:gd name="T16" fmla="*/ 0 h 449"/>
              <a:gd name="T17" fmla="*/ 2024 w 2024"/>
              <a:gd name="T18" fmla="*/ 449 h 4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4" h="449">
                <a:moveTo>
                  <a:pt x="10" y="398"/>
                </a:moveTo>
                <a:lnTo>
                  <a:pt x="0" y="17"/>
                </a:lnTo>
                <a:lnTo>
                  <a:pt x="2020" y="0"/>
                </a:lnTo>
                <a:lnTo>
                  <a:pt x="2024" y="449"/>
                </a:lnTo>
              </a:path>
            </a:pathLst>
          </a:custGeom>
          <a:noFill/>
          <a:ln w="635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827088" y="974725"/>
            <a:ext cx="7859712" cy="244792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ar-SA" sz="3600" b="1" smtClean="0">
                <a:cs typeface="Yagut" pitchFamily="2" charset="-78"/>
              </a:rPr>
              <a:t>مديريت نوآوري در رابطه با خلق و توسعه ايده‌هاي جديد است </a:t>
            </a:r>
            <a:r>
              <a:rPr lang="en-US" sz="3600" b="1" smtClean="0">
                <a:cs typeface="Yagut" pitchFamily="2" charset="-78"/>
              </a:rPr>
              <a:t>.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900113" y="3349625"/>
            <a:ext cx="77724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6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ar-SA" sz="3600">
                <a:cs typeface="Yagut" pitchFamily="2" charset="-78"/>
              </a:rPr>
              <a:t>در حالي كه مديريت ف</a:t>
            </a:r>
            <a:r>
              <a:rPr lang="fa-IR" sz="3600">
                <a:cs typeface="Yagut" pitchFamily="2" charset="-78"/>
              </a:rPr>
              <a:t>نا</a:t>
            </a:r>
            <a:r>
              <a:rPr lang="ar-SA" sz="3600">
                <a:cs typeface="Yagut" pitchFamily="2" charset="-78"/>
              </a:rPr>
              <a:t>وري بر تحصيل و بكارگيري نوآوري‌هاي موجود متمركز است.</a:t>
            </a:r>
            <a:endParaRPr lang="en-US" sz="360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2195513" y="1195388"/>
            <a:ext cx="4968875" cy="4681537"/>
            <a:chOff x="2382" y="1298"/>
            <a:chExt cx="1768" cy="1674"/>
          </a:xfrm>
        </p:grpSpPr>
        <p:sp>
          <p:nvSpPr>
            <p:cNvPr id="16388" name="AutoShape 3"/>
            <p:cNvSpPr>
              <a:spLocks noChangeArrowheads="1"/>
            </p:cNvSpPr>
            <p:nvPr/>
          </p:nvSpPr>
          <p:spPr bwMode="auto">
            <a:xfrm>
              <a:off x="2950" y="1298"/>
              <a:ext cx="648" cy="648"/>
            </a:xfrm>
            <a:prstGeom prst="flowChartConnector">
              <a:avLst/>
            </a:prstGeom>
            <a:noFill/>
            <a:ln w="7620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>
                  <a:cs typeface="Yagut" pitchFamily="2" charset="-78"/>
                </a:rPr>
                <a:t>علوم طبيعي</a:t>
              </a:r>
              <a:endParaRPr lang="en-US" sz="2400">
                <a:latin typeface="Akram" pitchFamily="2" charset="2"/>
                <a:cs typeface="Yagut" pitchFamily="2" charset="-78"/>
              </a:endParaRPr>
            </a:p>
          </p:txBody>
        </p:sp>
        <p:sp>
          <p:nvSpPr>
            <p:cNvPr id="16389" name="AutoShape 4"/>
            <p:cNvSpPr>
              <a:spLocks noChangeArrowheads="1"/>
            </p:cNvSpPr>
            <p:nvPr/>
          </p:nvSpPr>
          <p:spPr bwMode="auto">
            <a:xfrm>
              <a:off x="3502" y="1724"/>
              <a:ext cx="648" cy="648"/>
            </a:xfrm>
            <a:prstGeom prst="flowChartConnector">
              <a:avLst/>
            </a:prstGeom>
            <a:noFill/>
            <a:ln w="7620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>
                  <a:cs typeface="Yagut" pitchFamily="2" charset="-78"/>
                </a:rPr>
                <a:t>علوم اجتماعي</a:t>
              </a:r>
              <a:endParaRPr lang="en-US" sz="2400">
                <a:latin typeface="Akram" pitchFamily="2" charset="2"/>
                <a:cs typeface="Yagut" pitchFamily="2" charset="-78"/>
              </a:endParaRPr>
            </a:p>
          </p:txBody>
        </p:sp>
        <p:sp>
          <p:nvSpPr>
            <p:cNvPr id="16390" name="AutoShape 5"/>
            <p:cNvSpPr>
              <a:spLocks noChangeArrowheads="1"/>
            </p:cNvSpPr>
            <p:nvPr/>
          </p:nvSpPr>
          <p:spPr bwMode="auto">
            <a:xfrm>
              <a:off x="2382" y="1700"/>
              <a:ext cx="648" cy="648"/>
            </a:xfrm>
            <a:prstGeom prst="flowChartConnector">
              <a:avLst/>
            </a:prstGeom>
            <a:noFill/>
            <a:ln w="7620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>
                  <a:cs typeface="Yagut" pitchFamily="2" charset="-78"/>
                </a:rPr>
                <a:t>مهندسي</a:t>
              </a:r>
              <a:endParaRPr lang="en-US" sz="2400">
                <a:latin typeface="Akram" pitchFamily="2" charset="2"/>
                <a:cs typeface="Yagut" pitchFamily="2" charset="-78"/>
              </a:endParaRPr>
            </a:p>
          </p:txBody>
        </p:sp>
        <p:sp>
          <p:nvSpPr>
            <p:cNvPr id="16391" name="AutoShape 6"/>
            <p:cNvSpPr>
              <a:spLocks noChangeArrowheads="1"/>
            </p:cNvSpPr>
            <p:nvPr/>
          </p:nvSpPr>
          <p:spPr bwMode="auto">
            <a:xfrm>
              <a:off x="3246" y="2324"/>
              <a:ext cx="648" cy="648"/>
            </a:xfrm>
            <a:prstGeom prst="flowChartConnector">
              <a:avLst/>
            </a:prstGeom>
            <a:noFill/>
            <a:ln w="7620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>
                  <a:cs typeface="Yagut" pitchFamily="2" charset="-78"/>
                </a:rPr>
                <a:t>تجربيات صنعتي</a:t>
              </a:r>
              <a:endParaRPr lang="en-US" sz="2400">
                <a:latin typeface="Akram" pitchFamily="2" charset="2"/>
                <a:cs typeface="Yagut" pitchFamily="2" charset="-78"/>
              </a:endParaRPr>
            </a:p>
          </p:txBody>
        </p:sp>
        <p:sp>
          <p:nvSpPr>
            <p:cNvPr id="16392" name="AutoShape 7"/>
            <p:cNvSpPr>
              <a:spLocks noChangeArrowheads="1"/>
            </p:cNvSpPr>
            <p:nvPr/>
          </p:nvSpPr>
          <p:spPr bwMode="auto">
            <a:xfrm>
              <a:off x="2602" y="2310"/>
              <a:ext cx="648" cy="648"/>
            </a:xfrm>
            <a:prstGeom prst="flowChartConnector">
              <a:avLst/>
            </a:prstGeom>
            <a:noFill/>
            <a:ln w="7620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>
                  <a:cs typeface="Yagut" pitchFamily="2" charset="-78"/>
                </a:rPr>
                <a:t>تئوري كسب و كار</a:t>
              </a:r>
              <a:endParaRPr lang="en-US" sz="2400">
                <a:latin typeface="Akram" pitchFamily="2" charset="2"/>
                <a:cs typeface="Yagut" pitchFamily="2" charset="-78"/>
              </a:endParaRPr>
            </a:p>
          </p:txBody>
        </p:sp>
        <p:sp>
          <p:nvSpPr>
            <p:cNvPr id="16393" name="AutoShape 8"/>
            <p:cNvSpPr>
              <a:spLocks noChangeArrowheads="1"/>
            </p:cNvSpPr>
            <p:nvPr/>
          </p:nvSpPr>
          <p:spPr bwMode="auto">
            <a:xfrm>
              <a:off x="2910" y="1836"/>
              <a:ext cx="648" cy="648"/>
            </a:xfrm>
            <a:prstGeom prst="flowChartConnector">
              <a:avLst/>
            </a:prstGeom>
            <a:noFill/>
            <a:ln w="7620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cs typeface="Yagut" pitchFamily="2" charset="-78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cs typeface="Yagut" pitchFamily="2" charset="-78"/>
                </a:rPr>
                <a:t>MOT</a:t>
              </a:r>
            </a:p>
            <a:p>
              <a:pPr algn="ctr" rtl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latin typeface="Akram" pitchFamily="2" charset="2"/>
                <a:cs typeface="Yagut" pitchFamily="2" charset="-78"/>
              </a:endParaRPr>
            </a:p>
          </p:txBody>
        </p:sp>
      </p:grpSp>
      <p:sp>
        <p:nvSpPr>
          <p:cNvPr id="16387" name="Rectangle 9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6408738" cy="736600"/>
          </a:xfrm>
          <a:noFill/>
        </p:spPr>
        <p:txBody>
          <a:bodyPr/>
          <a:lstStyle/>
          <a:p>
            <a:pPr eaLnBrk="1" hangingPunct="1"/>
            <a:r>
              <a:rPr lang="ar-SA" sz="3600" b="1" smtClean="0">
                <a:cs typeface="Titr" pitchFamily="2" charset="-78"/>
              </a:rPr>
              <a:t>طبيعت ميان رشته‌اي مديريت فناوری</a:t>
            </a:r>
            <a:r>
              <a:rPr lang="en-US" sz="3600" smtClean="0">
                <a:cs typeface="Titr" pitchFamily="2" charset="-78"/>
              </a:rPr>
              <a:t>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288925" y="1052513"/>
            <a:ext cx="8604250" cy="5040312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2800" b="1" dirty="0" smtClean="0">
                <a:cs typeface="B Nazanin" pitchFamily="2" charset="-78"/>
              </a:rPr>
              <a:t>    </a:t>
            </a:r>
            <a:r>
              <a:rPr lang="ar-SA" sz="2800" b="1" dirty="0" smtClean="0">
                <a:cs typeface="Yagut"/>
              </a:rPr>
              <a:t>مديريت فناوري تأكيد بر </a:t>
            </a:r>
            <a:r>
              <a:rPr lang="en-US" sz="2800" b="1" dirty="0" smtClean="0">
                <a:latin typeface="Arial" charset="0"/>
                <a:cs typeface="Yagut"/>
              </a:rPr>
              <a:t>“</a:t>
            </a:r>
            <a:r>
              <a:rPr lang="ar-SA" sz="2800" b="1" dirty="0" smtClean="0">
                <a:cs typeface="Yagut"/>
              </a:rPr>
              <a:t> فناوري</a:t>
            </a:r>
            <a:r>
              <a:rPr lang="en-US" sz="2800" b="1" dirty="0" smtClean="0">
                <a:latin typeface="Arial" charset="0"/>
                <a:cs typeface="Yagut"/>
              </a:rPr>
              <a:t>”</a:t>
            </a:r>
            <a:r>
              <a:rPr lang="ar-SA" sz="2800" b="1" dirty="0" smtClean="0">
                <a:cs typeface="Yagut"/>
              </a:rPr>
              <a:t> بعنوان عامل اصلي  ً </a:t>
            </a:r>
            <a:r>
              <a:rPr lang="ar-SA" sz="2800" b="1" dirty="0" smtClean="0">
                <a:solidFill>
                  <a:srgbClr val="FF0000"/>
                </a:solidFill>
                <a:cs typeface="Yagut"/>
              </a:rPr>
              <a:t>توليد ثروت ً </a:t>
            </a:r>
            <a:r>
              <a:rPr lang="ar-SA" sz="2800" b="1" dirty="0" smtClean="0">
                <a:cs typeface="Yagut"/>
              </a:rPr>
              <a:t>دارد. مفهوم</a:t>
            </a:r>
            <a:r>
              <a:rPr lang="en-US" sz="2800" b="1" dirty="0" smtClean="0">
                <a:cs typeface="Yagut"/>
              </a:rPr>
              <a:t> </a:t>
            </a:r>
            <a:r>
              <a:rPr lang="ar-SA" sz="2800" b="1" dirty="0" smtClean="0">
                <a:cs typeface="Yagut"/>
              </a:rPr>
              <a:t> </a:t>
            </a:r>
            <a:r>
              <a:rPr lang="en-US" sz="2800" b="1" dirty="0" smtClean="0">
                <a:latin typeface="Arial" charset="0"/>
                <a:cs typeface="Yagut"/>
              </a:rPr>
              <a:t>“</a:t>
            </a:r>
            <a:r>
              <a:rPr lang="ar-SA" sz="2800" b="1" dirty="0" smtClean="0">
                <a:cs typeface="Yagut"/>
              </a:rPr>
              <a:t>توليد ثرو</a:t>
            </a:r>
            <a:r>
              <a:rPr lang="fa-IR" sz="2800" b="1" dirty="0" smtClean="0">
                <a:cs typeface="Yagut"/>
              </a:rPr>
              <a:t>ت </a:t>
            </a:r>
            <a:r>
              <a:rPr lang="en-US" sz="2800" b="1" dirty="0" smtClean="0">
                <a:cs typeface="Yagut"/>
              </a:rPr>
              <a:t> </a:t>
            </a:r>
            <a:r>
              <a:rPr lang="en-US" sz="2800" b="1" dirty="0" smtClean="0">
                <a:latin typeface="Arial" charset="0"/>
                <a:cs typeface="Yagut"/>
              </a:rPr>
              <a:t>“</a:t>
            </a:r>
            <a:r>
              <a:rPr lang="fa-IR" sz="2800" b="1" dirty="0" smtClean="0">
                <a:latin typeface="Arial" charset="0"/>
                <a:cs typeface="Yagut"/>
              </a:rPr>
              <a:t>ب</a:t>
            </a:r>
            <a:r>
              <a:rPr lang="ar-SA" sz="2800" b="1" dirty="0" smtClean="0">
                <a:cs typeface="Yagut"/>
              </a:rPr>
              <a:t>يش از ًپولً است. بلكه فاكتورهايي از قبيل </a:t>
            </a:r>
            <a:r>
              <a:rPr lang="ar-SA" sz="2800" b="1" dirty="0" smtClean="0">
                <a:solidFill>
                  <a:srgbClr val="00B0F0"/>
                </a:solidFill>
                <a:cs typeface="Yagut"/>
              </a:rPr>
              <a:t>ارتقاء دانش</a:t>
            </a:r>
            <a:r>
              <a:rPr lang="ar-SA" sz="2800" b="1" dirty="0" smtClean="0">
                <a:cs typeface="Yagut"/>
              </a:rPr>
              <a:t>، </a:t>
            </a:r>
            <a:r>
              <a:rPr lang="ar-SA" sz="2800" b="1" dirty="0" smtClean="0">
                <a:solidFill>
                  <a:srgbClr val="92D050"/>
                </a:solidFill>
                <a:cs typeface="Yagut"/>
              </a:rPr>
              <a:t>سرمايه‌هاي فكري</a:t>
            </a:r>
            <a:r>
              <a:rPr lang="ar-SA" sz="2800" b="1" dirty="0" smtClean="0">
                <a:cs typeface="Yagut"/>
              </a:rPr>
              <a:t>، </a:t>
            </a:r>
            <a:r>
              <a:rPr lang="ar-SA" sz="2800" b="1" dirty="0" smtClean="0">
                <a:solidFill>
                  <a:srgbClr val="FFC000"/>
                </a:solidFill>
                <a:cs typeface="Yagut"/>
              </a:rPr>
              <a:t>كاربرد مؤثر منابع</a:t>
            </a:r>
            <a:r>
              <a:rPr lang="ar-SA" sz="2800" b="1" dirty="0" smtClean="0">
                <a:cs typeface="Yagut"/>
              </a:rPr>
              <a:t>،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cs typeface="Yagut"/>
              </a:rPr>
              <a:t>حفظ و نگهداري محيط طبيعي </a:t>
            </a:r>
            <a:r>
              <a:rPr lang="ar-SA" sz="2800" b="1" dirty="0" smtClean="0">
                <a:cs typeface="Yagut"/>
              </a:rPr>
              <a:t>و </a:t>
            </a:r>
            <a:r>
              <a:rPr lang="ar-S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cs typeface="Yagut"/>
              </a:rPr>
              <a:t>ساير فاكتورهايي كه در افزايش استاندارد زندگي بشر مؤثرند </a:t>
            </a:r>
            <a:r>
              <a:rPr lang="ar-SA" sz="2800" b="1" dirty="0" smtClean="0">
                <a:cs typeface="Yagut"/>
              </a:rPr>
              <a:t>را شامل مي‌گردد.</a:t>
            </a:r>
          </a:p>
          <a:p>
            <a:pPr algn="justLow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2800" b="1" dirty="0" smtClean="0">
                <a:cs typeface="Yagut"/>
              </a:rPr>
              <a:t>    </a:t>
            </a:r>
            <a:endParaRPr lang="en-US" sz="2800" b="1" dirty="0" smtClean="0">
              <a:cs typeface="Yagut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115888"/>
            <a:ext cx="5472113" cy="736600"/>
          </a:xfrm>
          <a:noFill/>
        </p:spPr>
        <p:txBody>
          <a:bodyPr/>
          <a:lstStyle/>
          <a:p>
            <a:pPr eaLnBrk="1" hangingPunct="1"/>
            <a:r>
              <a:rPr lang="fa-IR" sz="4000" smtClean="0">
                <a:cs typeface="Titr" pitchFamily="2" charset="-78"/>
              </a:rPr>
              <a:t>مديريت فناوری در سطح ملی</a:t>
            </a:r>
            <a:endParaRPr lang="en-US" sz="4000" smtClean="0">
              <a:cs typeface="Titr" pitchFamily="2" charset="-7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435975" cy="5327650"/>
          </a:xfrm>
        </p:spPr>
        <p:txBody>
          <a:bodyPr/>
          <a:lstStyle/>
          <a:p>
            <a:pPr algn="justLow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fa-IR" sz="2800" b="1" dirty="0" smtClean="0">
                <a:cs typeface="Yagut" pitchFamily="2" charset="-78"/>
              </a:rPr>
              <a:t>   </a:t>
            </a:r>
            <a:r>
              <a:rPr lang="ar-SA" sz="2800" b="1" dirty="0" smtClean="0">
                <a:cs typeface="Yagut" pitchFamily="2" charset="-78"/>
              </a:rPr>
              <a:t>تعريف </a:t>
            </a:r>
            <a:r>
              <a:rPr lang="en-US" sz="2800" b="1" dirty="0" smtClean="0"/>
              <a:t>MOT</a:t>
            </a:r>
            <a:r>
              <a:rPr lang="ar-SA" sz="2800" b="1" dirty="0" smtClean="0">
                <a:cs typeface="Yagut" pitchFamily="2" charset="-78"/>
              </a:rPr>
              <a:t> در سطح ملي عبارت است از: حوزه اي از دانش كه با اعمال سياست‌هاي مناسب</a:t>
            </a:r>
            <a:r>
              <a:rPr lang="fa-IR" sz="2800" b="1" dirty="0" smtClean="0">
                <a:cs typeface="Yagut" pitchFamily="2" charset="-78"/>
              </a:rPr>
              <a:t>،</a:t>
            </a:r>
            <a:r>
              <a:rPr lang="ar-SA" sz="2800" b="1" dirty="0" smtClean="0">
                <a:cs typeface="Yagut" pitchFamily="2" charset="-78"/>
              </a:rPr>
              <a:t> توسعه فناوری را بحث و بررسي و آن را بكار مي‌گيرد و بر روي جامعه سازمان و طبيعت تأثير مي‌گذارد.</a:t>
            </a:r>
          </a:p>
          <a:p>
            <a:pPr algn="justLow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fa-IR" sz="2800" b="1" dirty="0" smtClean="0">
                <a:cs typeface="Yagut" pitchFamily="2" charset="-78"/>
              </a:rPr>
              <a:t>   </a:t>
            </a:r>
            <a:r>
              <a:rPr lang="ar-SA" sz="2800" b="1" dirty="0" smtClean="0">
                <a:cs typeface="Yagut" pitchFamily="2" charset="-78"/>
              </a:rPr>
              <a:t>هدف اين حوزه از دانش </a:t>
            </a:r>
            <a:r>
              <a:rPr lang="ar-SA" sz="2800" b="1" dirty="0" smtClean="0">
                <a:solidFill>
                  <a:srgbClr val="FFC000"/>
                </a:solidFill>
                <a:cs typeface="Yagut" pitchFamily="2" charset="-78"/>
              </a:rPr>
              <a:t>ايجاد انگيزه نوآوري</a:t>
            </a:r>
            <a:r>
              <a:rPr lang="ar-SA" sz="2800" b="1" dirty="0" smtClean="0">
                <a:cs typeface="Yagut" pitchFamily="2" charset="-78"/>
              </a:rPr>
              <a:t>، </a:t>
            </a:r>
            <a:r>
              <a:rPr lang="ar-SA" sz="2800" b="1" dirty="0" smtClean="0">
                <a:solidFill>
                  <a:srgbClr val="92D050"/>
                </a:solidFill>
                <a:cs typeface="Yagut" pitchFamily="2" charset="-78"/>
              </a:rPr>
              <a:t>ايجاد رشد اقتصادي </a:t>
            </a:r>
            <a:r>
              <a:rPr lang="ar-SA" sz="2800" b="1" dirty="0" smtClean="0">
                <a:cs typeface="Yagut" pitchFamily="2" charset="-78"/>
              </a:rPr>
              <a:t>و </a:t>
            </a: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  <a:cs typeface="Yagut" pitchFamily="2" charset="-78"/>
              </a:rPr>
              <a:t>تقويت كاربردهاي فناوری در جهت بهره‌مندي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cs typeface="Yagut" pitchFamily="2" charset="-78"/>
              </a:rPr>
              <a:t> </a:t>
            </a:r>
            <a:r>
              <a:rPr lang="ar-SA" sz="2800" b="1" dirty="0" smtClean="0">
                <a:solidFill>
                  <a:schemeClr val="accent6">
                    <a:lumMod val="75000"/>
                  </a:schemeClr>
                </a:solidFill>
                <a:cs typeface="Yagut" pitchFamily="2" charset="-78"/>
              </a:rPr>
              <a:t>انسان در سطح ملي </a:t>
            </a:r>
            <a:r>
              <a:rPr lang="fa-IR" sz="2800" b="1" dirty="0" smtClean="0">
                <a:cs typeface="Yagut" pitchFamily="2" charset="-78"/>
              </a:rPr>
              <a:t>است. </a:t>
            </a:r>
            <a:r>
              <a:rPr lang="ar-SA" sz="2800" b="1" dirty="0" smtClean="0">
                <a:cs typeface="Yagut" pitchFamily="2" charset="-78"/>
              </a:rPr>
              <a:t>مديريت فناوري تأكيد بر نقش آن دسته از سياست‌هاي عمومي دارد كه در پيشرفت علوم و فناوري مؤثرند.</a:t>
            </a:r>
            <a:endParaRPr lang="en-US" sz="2800" b="1" dirty="0" smtClean="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-26988"/>
            <a:ext cx="7705725" cy="909638"/>
          </a:xfrm>
          <a:noFill/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ar-SA" sz="3200" b="1" smtClean="0">
                <a:cs typeface="Titr" pitchFamily="2" charset="-78"/>
              </a:rPr>
              <a:t>دانش‌هاي اصلي مورد نياز مديريت </a:t>
            </a:r>
            <a:r>
              <a:rPr lang="fa-IR" sz="3200" smtClean="0">
                <a:cs typeface="Titr" pitchFamily="2" charset="-78"/>
              </a:rPr>
              <a:t>فناوری </a:t>
            </a:r>
            <a:endParaRPr lang="en-US" sz="3200" smtClean="0">
              <a:cs typeface="Titr" pitchFamily="2" charset="-78"/>
            </a:endParaRP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755650" y="1052513"/>
            <a:ext cx="7920038" cy="5805487"/>
            <a:chOff x="815" y="754"/>
            <a:chExt cx="4333" cy="3467"/>
          </a:xfrm>
        </p:grpSpPr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815" y="1488"/>
              <a:ext cx="1342" cy="137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رشته‌هاي مبتني بر دانش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رشته‌هاي علوم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فناوری مواد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فناوری محصول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فناوری توليد / فرايند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فناوری اطلاعات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فناوری علوم محيطي</a:t>
              </a:r>
            </a:p>
            <a:p>
              <a:pPr algn="ctr" rtl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400">
                <a:latin typeface="Akram" pitchFamily="2" charset="2"/>
                <a:cs typeface="Arial" charset="0"/>
              </a:endParaRPr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3651" y="1480"/>
              <a:ext cx="1342" cy="137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رشته‌هاي مبتني بر دانش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حسابداري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مالي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مديريت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بازاريابي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اقتصاد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400">
                  <a:cs typeface="Yagut" pitchFamily="2" charset="-78"/>
                </a:rPr>
                <a:t>* قوانين تجارت</a:t>
              </a:r>
            </a:p>
            <a:p>
              <a:pPr algn="ctr" rtl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400">
                <a:latin typeface="Akram" pitchFamily="2" charset="2"/>
                <a:cs typeface="Yagut" pitchFamily="2" charset="-78"/>
              </a:endParaRPr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2309" y="1389"/>
              <a:ext cx="1342" cy="283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فناوری مرتبط با امور بلند مدت / راهبردي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سياست علم و فناوری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فرايند نوآوريهاي </a:t>
              </a:r>
              <a:r>
                <a:rPr lang="fa-IR" sz="1200">
                  <a:cs typeface="Yagut" pitchFamily="2" charset="-78"/>
                </a:rPr>
                <a:t>تکنولوژيکی</a:t>
              </a:r>
              <a:endParaRPr lang="ar-SA" sz="1200">
                <a:cs typeface="Yagut" pitchFamily="2" charset="-78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مديريت تحقيق و توسعه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زيرساخت </a:t>
              </a:r>
              <a:r>
                <a:rPr lang="en-US" sz="1200">
                  <a:cs typeface="Yagut" pitchFamily="2" charset="-78"/>
                </a:rPr>
                <a:t>R&amp;D</a:t>
              </a:r>
              <a:r>
                <a:rPr lang="ar-SA" sz="1200">
                  <a:cs typeface="Yagut" pitchFamily="2" charset="-78"/>
                </a:rPr>
                <a:t> و مديريت تغيير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كارآفريني </a:t>
              </a:r>
              <a:r>
                <a:rPr lang="fa-IR" sz="1200">
                  <a:cs typeface="Yagut" pitchFamily="2" charset="-78"/>
                </a:rPr>
                <a:t>تکنولوژيکی</a:t>
              </a:r>
              <a:endParaRPr lang="ar-SA" sz="1200">
                <a:cs typeface="Yagut" pitchFamily="2" charset="-78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دوره زندگي محصول / فرايند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برنامه‌ريزي و پيش‌بيني فناوری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انتقال فناوری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آناليز فناوری و اقتصاد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مديريت پروژه‌هاي فني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تصميم‌گيري مالي و </a:t>
              </a:r>
              <a:r>
                <a:rPr lang="fa-IR" sz="1200">
                  <a:cs typeface="Yagut" pitchFamily="2" charset="-78"/>
                </a:rPr>
                <a:t>تکنولوژيکی</a:t>
              </a:r>
              <a:endParaRPr lang="ar-SA" sz="1200">
                <a:cs typeface="Yagut" pitchFamily="2" charset="-78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موضوعات بهره‌وري و كيفيت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موضوعات آموزش و پرورش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موضوعات فناوری و فرهنگ اجتماعي - انساني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آناليز ريسك فناوري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مديريت فناوری در خدمات</a:t>
              </a:r>
            </a:p>
            <a:p>
              <a:pPr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200">
                  <a:cs typeface="Yagut" pitchFamily="2" charset="-78"/>
                </a:rPr>
                <a:t>* مديريت فناوری در صنعت</a:t>
              </a:r>
            </a:p>
            <a:p>
              <a:pPr algn="ctr" rtl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200">
                <a:latin typeface="Akram" pitchFamily="2" charset="2"/>
                <a:cs typeface="Arial" charset="0"/>
              </a:endParaRPr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3651" y="754"/>
              <a:ext cx="1497" cy="635"/>
            </a:xfrm>
            <a:prstGeom prst="ellips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</p:spPr>
          <p:txBody>
            <a:bodyPr wrap="none" tIns="46800"/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800" b="0">
                  <a:latin typeface="Akram" pitchFamily="2" charset="2"/>
                  <a:cs typeface="Titr" pitchFamily="2" charset="-78"/>
                </a:rPr>
                <a:t>رشته‌هاي مديريت</a:t>
              </a:r>
            </a:p>
            <a:p>
              <a:pPr algn="ctr"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1800" b="0">
                  <a:latin typeface="Akram" pitchFamily="2" charset="2"/>
                  <a:cs typeface="Titr" pitchFamily="2" charset="-78"/>
                </a:rPr>
                <a:t>كسب و كار</a:t>
              </a:r>
              <a:endParaRPr lang="en-US" sz="1800" b="0">
                <a:latin typeface="Akram" pitchFamily="2" charset="2"/>
                <a:cs typeface="Titr" pitchFamily="2" charset="-78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 b="0">
                <a:latin typeface="Akram" pitchFamily="2" charset="2"/>
                <a:cs typeface="Arial" charset="0"/>
              </a:endParaRPr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auto">
            <a:xfrm>
              <a:off x="2248" y="754"/>
              <a:ext cx="1497" cy="635"/>
            </a:xfrm>
            <a:prstGeom prst="ellips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</p:spPr>
          <p:txBody>
            <a:bodyPr wrap="none" tIns="118800"/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a-IR" sz="1800" b="0">
                  <a:latin typeface="Akram" pitchFamily="2" charset="2"/>
                  <a:cs typeface="Titr" pitchFamily="2" charset="-78"/>
                </a:rPr>
                <a:t>مديريت فناوری  </a:t>
              </a:r>
            </a:p>
            <a:p>
              <a:pPr algn="ctr"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cs typeface="Times New Roman" pitchFamily="18" charset="0"/>
                </a:rPr>
                <a:t>MOT</a:t>
              </a:r>
              <a:endParaRPr lang="ar-SA" sz="1800">
                <a:cs typeface="Times New Roman" pitchFamily="18" charset="0"/>
              </a:endParaRPr>
            </a:p>
            <a:p>
              <a:pPr algn="ctr" rtl="0"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 b="0">
                <a:latin typeface="Akram" pitchFamily="2" charset="2"/>
                <a:cs typeface="Arial" charset="0"/>
              </a:endParaRPr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839" y="754"/>
              <a:ext cx="1497" cy="635"/>
            </a:xfrm>
            <a:prstGeom prst="ellips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</p:spPr>
          <p:txBody>
            <a:bodyPr wrap="none" tIns="118800"/>
            <a:lstStyle/>
            <a:p>
              <a:pPr algn="ctr" rtl="0"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a-IR" sz="1800" b="0">
                  <a:latin typeface="Akram" pitchFamily="2" charset="2"/>
                  <a:cs typeface="Titr" pitchFamily="2" charset="-78"/>
                </a:rPr>
                <a:t>علم و مهندسی </a:t>
              </a:r>
              <a:endParaRPr lang="en-US" sz="1800" b="0">
                <a:latin typeface="Akram" pitchFamily="2" charset="2"/>
                <a:cs typeface="Titr" pitchFamily="2" charset="-78"/>
              </a:endParaRPr>
            </a:p>
            <a:p>
              <a:pPr algn="ctr" rtl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 b="0">
                <a:latin typeface="Akram" pitchFamily="2" charset="2"/>
                <a:cs typeface="Arial" charset="0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مفهوم و مضامين توانمندي فناوري</a:t>
            </a: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838200" y="1219200"/>
            <a:ext cx="7543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00000"/>
              </a:lnSpc>
              <a:buClr>
                <a:schemeClr val="folHlink"/>
              </a:buClr>
              <a:buSzPct val="125000"/>
              <a:buFont typeface="Wingdings" pitchFamily="2" charset="2"/>
              <a:buChar char="Ø"/>
            </a:pPr>
            <a:r>
              <a:rPr lang="ar-SA" sz="2600" dirty="0"/>
              <a:t>اگر فناوري روش اجراي يك كاري باشد، استفاده از اين روش نيازمند دو ابزار است :</a:t>
            </a:r>
          </a:p>
          <a:p>
            <a:pPr marL="609600" indent="-609600">
              <a:lnSpc>
                <a:spcPct val="100000"/>
              </a:lnSpc>
              <a:buClr>
                <a:schemeClr val="tx1"/>
              </a:buClr>
              <a:buFont typeface="Wingdings" pitchFamily="2" charset="2"/>
              <a:buNone/>
            </a:pPr>
            <a:endParaRPr lang="ar-SA" sz="2600" dirty="0"/>
          </a:p>
          <a:p>
            <a:pPr marL="609600" indent="-609600">
              <a:lnSpc>
                <a:spcPct val="100000"/>
              </a:lnSpc>
              <a:buClr>
                <a:schemeClr val="tx1"/>
              </a:buClr>
              <a:buFont typeface="Wingdings" pitchFamily="2" charset="2"/>
              <a:buAutoNum type="arabicParenR"/>
            </a:pPr>
            <a:r>
              <a:rPr lang="ar-SA" sz="2600" dirty="0"/>
              <a:t>اطلاعات مربوط به روش</a:t>
            </a:r>
          </a:p>
          <a:p>
            <a:pPr marL="609600" indent="-609600">
              <a:lnSpc>
                <a:spcPct val="100000"/>
              </a:lnSpc>
              <a:buClr>
                <a:schemeClr val="tx1"/>
              </a:buClr>
              <a:buFont typeface="Wingdings" pitchFamily="2" charset="2"/>
              <a:buAutoNum type="arabicParenR"/>
            </a:pPr>
            <a:r>
              <a:rPr lang="ar-SA" sz="2600" dirty="0"/>
              <a:t>ابزار انجام دادن آن روش</a:t>
            </a:r>
            <a:endParaRPr lang="ar-SA" sz="2600" b="0" dirty="0"/>
          </a:p>
          <a:p>
            <a:pPr marL="609600" indent="-609600">
              <a:lnSpc>
                <a:spcPct val="100000"/>
              </a:lnSpc>
              <a:buClr>
                <a:schemeClr val="tx1"/>
              </a:buClr>
              <a:buFont typeface="Wingdings" pitchFamily="2" charset="2"/>
              <a:buAutoNum type="arabicParenR"/>
            </a:pPr>
            <a:r>
              <a:rPr lang="ar-SA" sz="2600" dirty="0"/>
              <a:t>درك و فهم روش</a:t>
            </a:r>
          </a:p>
          <a:p>
            <a:pPr marL="609600" indent="-609600">
              <a:lnSpc>
                <a:spcPct val="100000"/>
              </a:lnSpc>
              <a:buClr>
                <a:schemeClr val="tx1"/>
              </a:buClr>
              <a:buFont typeface="Wingdings" pitchFamily="2" charset="2"/>
              <a:buNone/>
            </a:pPr>
            <a:endParaRPr lang="ar-SA" sz="2600" b="0" dirty="0"/>
          </a:p>
          <a:p>
            <a:pPr marL="609600" indent="-609600">
              <a:lnSpc>
                <a:spcPct val="10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ar-SA" sz="2600" dirty="0">
                <a:solidFill>
                  <a:srgbClr val="FF0000"/>
                </a:solidFill>
              </a:rPr>
              <a:t>توانايي براي فهم روش (فناوري) از توانايي انساني و سازماني حاصل مي‌گردد.</a:t>
            </a:r>
            <a:endParaRPr lang="en-AU" sz="26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 autoUpdateAnimBg="0"/>
      <p:bldP spid="241667" grpId="0" build="p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ا</a:t>
            </a:r>
            <a:r>
              <a:rPr lang="fa-I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َ</a:t>
            </a:r>
            <a:r>
              <a:rPr lang="ar-SA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شكال </a:t>
            </a:r>
            <a:r>
              <a:rPr lang="ar-SA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مختلف توانمندي فناوري در سطح بنگاه</a:t>
            </a:r>
            <a:endParaRPr lang="en-AU" sz="4000" u="sng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685800" y="1066800"/>
            <a:ext cx="8153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Low">
              <a:buClr>
                <a:srgbClr val="FFFF00"/>
              </a:buClr>
              <a:buSzPct val="115000"/>
            </a:pPr>
            <a:r>
              <a:rPr lang="ar-SA" dirty="0"/>
              <a:t>  توانمندي سرمايه‌گذاري</a:t>
            </a:r>
            <a:r>
              <a:rPr lang="ar-SA" dirty="0">
                <a:cs typeface="Yagut" pitchFamily="2" charset="-78"/>
              </a:rPr>
              <a:t> </a:t>
            </a:r>
            <a:r>
              <a:rPr lang="en-US" dirty="0">
                <a:cs typeface="Times New Roman" pitchFamily="18" charset="0"/>
              </a:rPr>
              <a:t>Investment Capability)</a:t>
            </a:r>
            <a:r>
              <a:rPr lang="en-AU" dirty="0">
                <a:cs typeface="Yagut" pitchFamily="2" charset="-78"/>
              </a:rPr>
              <a:t> </a:t>
            </a:r>
            <a:r>
              <a:rPr lang="ar-SA" dirty="0">
                <a:cs typeface="Times New Roman" pitchFamily="18" charset="0"/>
              </a:rPr>
              <a:t>)</a:t>
            </a:r>
            <a:endParaRPr lang="fa-IR" dirty="0">
              <a:cs typeface="Yagut" pitchFamily="2" charset="-78"/>
            </a:endParaRPr>
          </a:p>
          <a:p>
            <a:pPr marL="342900" indent="-342900" algn="justLow"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ar-SA" dirty="0">
                <a:cs typeface="Times New Roman" pitchFamily="18" charset="0"/>
              </a:rPr>
              <a:t>    </a:t>
            </a:r>
            <a:r>
              <a:rPr lang="ar-SA" sz="2400" dirty="0"/>
              <a:t>عنايت به كليه مهارتهاي مورد نياز براي اجراي يك پروژه صنعتي دارد. اين توانمنديها شامل : مشخص كردن موضوع، آماده‌سازي، طراحي، استقرار ماشين‌آلات و شروع عمليات مي‌باشد.</a:t>
            </a:r>
            <a:endParaRPr lang="ar-SA" sz="2400" b="0" dirty="0"/>
          </a:p>
          <a:p>
            <a:pPr marL="342900" indent="-342900" algn="justLow">
              <a:buClr>
                <a:srgbClr val="FFFF00"/>
              </a:buClr>
              <a:buSzPct val="115000"/>
            </a:pPr>
            <a:r>
              <a:rPr lang="ar-SA" dirty="0"/>
              <a:t>  توانمندي توليد  ( </a:t>
            </a:r>
            <a:r>
              <a:rPr lang="en-US" dirty="0"/>
              <a:t>Production Capability</a:t>
            </a:r>
            <a:r>
              <a:rPr lang="ar-SA" dirty="0"/>
              <a:t>)</a:t>
            </a:r>
          </a:p>
          <a:p>
            <a:pPr marL="342900" indent="-342900" algn="justLow"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ar-SA" sz="2400" dirty="0"/>
              <a:t>       شامل كليه توانمنديها و مهارتهاي لازم براي بهره‌برداري از يك پروژه به صورت مؤثر و كارآ مي‌باشد.</a:t>
            </a:r>
          </a:p>
          <a:p>
            <a:pPr marL="342900" indent="-342900" algn="justLow">
              <a:buClr>
                <a:srgbClr val="FFFF00"/>
              </a:buClr>
              <a:buSzPct val="115000"/>
            </a:pPr>
            <a:r>
              <a:rPr lang="ar-SA" dirty="0"/>
              <a:t>  توانمندي نوآوري (</a:t>
            </a:r>
            <a:r>
              <a:rPr lang="en-US" dirty="0">
                <a:cs typeface="Times New Roman" pitchFamily="18" charset="0"/>
              </a:rPr>
              <a:t>Innovation Capability</a:t>
            </a:r>
            <a:r>
              <a:rPr lang="en-US" dirty="0">
                <a:cs typeface="Yagut" pitchFamily="2" charset="-78"/>
              </a:rPr>
              <a:t> </a:t>
            </a:r>
            <a:r>
              <a:rPr lang="fa-IR" dirty="0">
                <a:cs typeface="Yagut" pitchFamily="2" charset="-78"/>
              </a:rPr>
              <a:t>)</a:t>
            </a:r>
          </a:p>
          <a:p>
            <a:pPr marL="342900" indent="-342900" algn="justLow"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ar-SA" dirty="0"/>
              <a:t>     </a:t>
            </a:r>
            <a:r>
              <a:rPr lang="ar-SA" sz="2400" dirty="0"/>
              <a:t>شامل كليه توانمنديها از ً اختراع ً (ايجاد يك ايده، محصول و فرآيند) تا “نوآوري“ (اولين كاربرد تجاري اختراع) و اصلاح آن مي‌شود.</a:t>
            </a:r>
          </a:p>
          <a:p>
            <a:pPr marL="342900" indent="-342900" algn="justLow">
              <a:buClr>
                <a:srgbClr val="FFFF00"/>
              </a:buClr>
              <a:buSzPct val="115000"/>
            </a:pPr>
            <a:r>
              <a:rPr lang="ar-SA" dirty="0"/>
              <a:t>  توانمندي ارتباط (</a:t>
            </a:r>
            <a:r>
              <a:rPr lang="en-US" dirty="0"/>
              <a:t>Linkage Capability</a:t>
            </a:r>
            <a:r>
              <a:rPr lang="ar-SA" dirty="0"/>
              <a:t>) </a:t>
            </a:r>
          </a:p>
          <a:p>
            <a:pPr marL="342900" indent="-342900" algn="justLow">
              <a:buClr>
                <a:srgbClr val="FFFF00"/>
              </a:buClr>
              <a:buSzPct val="115000"/>
              <a:buFont typeface="Wingdings" pitchFamily="2" charset="2"/>
              <a:buNone/>
            </a:pPr>
            <a:r>
              <a:rPr lang="ar-SA" dirty="0"/>
              <a:t>    </a:t>
            </a:r>
            <a:r>
              <a:rPr lang="ar-SA" sz="2400" dirty="0"/>
              <a:t>شامل مهارتهاي مورد نياز براي </a:t>
            </a:r>
            <a:r>
              <a:rPr lang="ar-SA" sz="2400" dirty="0">
                <a:solidFill>
                  <a:srgbClr val="00B0F0"/>
                </a:solidFill>
              </a:rPr>
              <a:t>تبادل اطلاعات </a:t>
            </a:r>
            <a:r>
              <a:rPr lang="ar-SA" sz="2400" dirty="0"/>
              <a:t>اعم از تبادل اطلاعات و دانش بين مصرف‌كنندگان و ايجاد‌كنندگان فناوري . </a:t>
            </a:r>
            <a:endParaRPr lang="en-AU" sz="24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3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3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autoUpdateAnimBg="0"/>
      <p:bldP spid="243715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3048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مؤلفه‌هاي اصلي فناوري</a:t>
            </a:r>
            <a:endParaRPr lang="en-AU" sz="4400" u="sng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85800" y="12954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buClr>
                <a:schemeClr val="folHlink"/>
              </a:buClr>
              <a:buSzPct val="125000"/>
            </a:pPr>
            <a:r>
              <a:rPr lang="ar-SA" sz="3200" dirty="0">
                <a:cs typeface="Yagut" pitchFamily="2" charset="-78"/>
              </a:rPr>
              <a:t>   </a:t>
            </a:r>
            <a:r>
              <a:rPr lang="ar-SA" sz="3200" dirty="0"/>
              <a:t>ابزار لازم براي توليد</a:t>
            </a:r>
            <a:r>
              <a:rPr lang="en-US" sz="3200" dirty="0"/>
              <a:t> </a:t>
            </a:r>
            <a:endParaRPr lang="ar-SA" sz="3200" dirty="0"/>
          </a:p>
          <a:p>
            <a:pPr marL="342900" indent="-342900" algn="ctr">
              <a:buClr>
                <a:schemeClr val="folHlink"/>
              </a:buClr>
              <a:buSzPct val="125000"/>
              <a:buFont typeface="Wingdings" pitchFamily="2" charset="2"/>
              <a:buNone/>
            </a:pPr>
            <a:r>
              <a:rPr lang="ar-SA" sz="2000" dirty="0"/>
              <a:t> </a:t>
            </a:r>
            <a:r>
              <a:rPr lang="ar-SA" sz="2000" dirty="0">
                <a:solidFill>
                  <a:srgbClr val="00FF00"/>
                </a:solidFill>
              </a:rPr>
              <a:t>(</a:t>
            </a:r>
            <a:r>
              <a:rPr lang="en-US" sz="2000" dirty="0">
                <a:solidFill>
                  <a:srgbClr val="00FF00"/>
                </a:solidFill>
              </a:rPr>
              <a:t>Production - Tools and Facilities</a:t>
            </a:r>
            <a:r>
              <a:rPr lang="ar-SA" sz="2000" dirty="0">
                <a:solidFill>
                  <a:srgbClr val="00FF00"/>
                </a:solidFill>
              </a:rPr>
              <a:t>)</a:t>
            </a:r>
          </a:p>
          <a:p>
            <a:pPr marL="342900" indent="-342900" algn="justLow">
              <a:buClr>
                <a:schemeClr val="folHlink"/>
              </a:buClr>
              <a:buSzPct val="125000"/>
              <a:buFont typeface="Wingdings" pitchFamily="2" charset="2"/>
              <a:buNone/>
            </a:pPr>
            <a:r>
              <a:rPr lang="ar-SA" dirty="0"/>
              <a:t>     به مؤلفه‌اي از فناوري اطلاق مي‌گردد كه به صورت شيئي نمايان مي‌گردد و شامل كليه ابزارها و تجهيزات</a:t>
            </a:r>
            <a:r>
              <a:rPr lang="ar-SA" dirty="0">
                <a:solidFill>
                  <a:srgbClr val="FF0000"/>
                </a:solidFill>
              </a:rPr>
              <a:t> فيزيكي </a:t>
            </a:r>
            <a:r>
              <a:rPr lang="ar-SA" dirty="0"/>
              <a:t>مي‌باشد كه عمليات تبديل داده‌ها به ستانده‌</a:t>
            </a:r>
            <a:r>
              <a:rPr lang="en-US" dirty="0"/>
              <a:t> </a:t>
            </a:r>
            <a:r>
              <a:rPr lang="ar-SA" dirty="0"/>
              <a:t>ها را در فرآيند توليد عهده‌دار است. </a:t>
            </a:r>
          </a:p>
          <a:p>
            <a:pPr marL="342900" indent="-342900" algn="r">
              <a:buClr>
                <a:schemeClr val="folHlink"/>
              </a:buClr>
              <a:buSzPct val="125000"/>
            </a:pPr>
            <a:r>
              <a:rPr lang="ar-SA" dirty="0"/>
              <a:t> </a:t>
            </a:r>
            <a:r>
              <a:rPr lang="ar-SA" sz="3200" dirty="0"/>
              <a:t>  مهارت و تجربيات لازم براي توليد</a:t>
            </a:r>
          </a:p>
          <a:p>
            <a:pPr marL="342900" indent="-342900" algn="ctr">
              <a:buClr>
                <a:schemeClr val="folHlink"/>
              </a:buClr>
              <a:buSzPct val="125000"/>
              <a:buFont typeface="Wingdings" pitchFamily="2" charset="2"/>
              <a:buNone/>
            </a:pPr>
            <a:r>
              <a:rPr lang="ar-SA" sz="2000" dirty="0">
                <a:solidFill>
                  <a:srgbClr val="00FF00"/>
                </a:solidFill>
              </a:rPr>
              <a:t>( </a:t>
            </a:r>
            <a:r>
              <a:rPr lang="en-US" sz="2000" dirty="0">
                <a:solidFill>
                  <a:srgbClr val="00FF00"/>
                </a:solidFill>
              </a:rPr>
              <a:t>production – skills and experience</a:t>
            </a:r>
            <a:r>
              <a:rPr lang="fa-IR" sz="2000" dirty="0">
                <a:solidFill>
                  <a:srgbClr val="00FF00"/>
                </a:solidFill>
              </a:rPr>
              <a:t>)</a:t>
            </a:r>
            <a:r>
              <a:rPr lang="fa-IR" sz="3200" dirty="0"/>
              <a:t> </a:t>
            </a:r>
          </a:p>
          <a:p>
            <a:pPr marL="342900" indent="-342900" algn="justLow">
              <a:buClr>
                <a:schemeClr val="tx1"/>
              </a:buClr>
              <a:buFont typeface="Wingdings" pitchFamily="2" charset="2"/>
              <a:buNone/>
            </a:pPr>
            <a:r>
              <a:rPr lang="fa-IR" dirty="0"/>
              <a:t>    </a:t>
            </a:r>
            <a:r>
              <a:rPr lang="ar-SA" dirty="0"/>
              <a:t>به مؤلفه‌اي اطلاق مي‌گردد كه به صورت انسان نمايان مي‌گردد و شامل كليه </a:t>
            </a:r>
            <a:r>
              <a:rPr lang="ar-SA" dirty="0">
                <a:solidFill>
                  <a:srgbClr val="FF0000"/>
                </a:solidFill>
              </a:rPr>
              <a:t>مهارت‌ها، توانائيهاي </a:t>
            </a:r>
            <a:r>
              <a:rPr lang="ar-SA" dirty="0"/>
              <a:t>لازم براي تبديل داده‌ها به ستانده‌ها در خط توليد مي‌باشد.</a:t>
            </a:r>
          </a:p>
          <a:p>
            <a:pPr marL="342900" indent="-342900">
              <a:buClr>
                <a:schemeClr val="tx1"/>
              </a:buClr>
              <a:buFont typeface="Wingdings" pitchFamily="2" charset="2"/>
              <a:buNone/>
            </a:pPr>
            <a:endParaRPr lang="ar-SA" sz="1000" dirty="0">
              <a:cs typeface="Yagut" pitchFamily="2" charset="-78"/>
            </a:endParaRPr>
          </a:p>
          <a:p>
            <a:pPr marL="342900" indent="-342900">
              <a:buClr>
                <a:schemeClr val="tx1"/>
              </a:buClr>
              <a:buFont typeface="Wingdings" pitchFamily="2" charset="2"/>
              <a:buNone/>
            </a:pPr>
            <a:r>
              <a:rPr lang="ar-SA" sz="2600" dirty="0">
                <a:solidFill>
                  <a:schemeClr val="hlink"/>
                </a:solidFill>
              </a:rPr>
              <a:t>اين تجربيات به شكل تخصص، خلاقيت و نوآوريهاي انساني ظهور مي‌كند.</a:t>
            </a:r>
            <a:endParaRPr lang="fa-IR" sz="26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150" y="0"/>
            <a:ext cx="5616575" cy="765175"/>
          </a:xfrm>
        </p:spPr>
        <p:txBody>
          <a:bodyPr/>
          <a:lstStyle/>
          <a:p>
            <a:pPr eaLnBrk="1" hangingPunct="1"/>
            <a:r>
              <a:rPr lang="fa-IR" sz="3200" smtClean="0">
                <a:cs typeface="Titr" pitchFamily="2" charset="-78"/>
              </a:rPr>
              <a:t>ويژگي‌های رشد</a:t>
            </a:r>
            <a:r>
              <a:rPr lang="ar-SA" sz="3200" smtClean="0">
                <a:cs typeface="Titr" pitchFamily="2" charset="-78"/>
              </a:rPr>
              <a:t> فناوري </a:t>
            </a:r>
            <a:endParaRPr lang="en-US" sz="3200" smtClean="0">
              <a:cs typeface="Titr" pitchFamily="2" charset="-78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17488" y="1557338"/>
            <a:ext cx="8675687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marL="457200" indent="-457200" algn="r" rtl="0">
              <a:lnSpc>
                <a:spcPct val="13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ar-SA">
              <a:cs typeface="Yagut" pitchFamily="2" charset="-78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573588" y="2806700"/>
            <a:ext cx="1023937" cy="1968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زمان</a:t>
            </a:r>
            <a:endParaRPr lang="en-US" sz="1800">
              <a:latin typeface="Akram" pitchFamily="2" charset="2"/>
              <a:cs typeface="Arial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236663" y="765175"/>
            <a:ext cx="6437312" cy="296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/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a-IR" sz="1200">
                <a:cs typeface="Yagut" pitchFamily="2" charset="-78"/>
              </a:rPr>
              <a:t>            </a:t>
            </a:r>
            <a:r>
              <a:rPr lang="ar-SA" sz="1200">
                <a:cs typeface="Yagut" pitchFamily="2" charset="-78"/>
              </a:rPr>
              <a:t>نوآوري فرآيند توليد 		</a:t>
            </a:r>
            <a:r>
              <a:rPr lang="fa-IR" sz="1200">
                <a:cs typeface="Yagut" pitchFamily="2" charset="-78"/>
              </a:rPr>
              <a:t>    </a:t>
            </a:r>
            <a:r>
              <a:rPr lang="ar-SA" sz="1200">
                <a:cs typeface="Yagut" pitchFamily="2" charset="-78"/>
              </a:rPr>
              <a:t>  نوآوري محصول	</a:t>
            </a:r>
            <a:r>
              <a:rPr lang="fa-IR" sz="1200">
                <a:cs typeface="Yagut" pitchFamily="2" charset="-78"/>
              </a:rPr>
              <a:t>                                 </a:t>
            </a:r>
            <a:r>
              <a:rPr lang="ar-SA" sz="1200">
                <a:cs typeface="Yagut" pitchFamily="2" charset="-78"/>
              </a:rPr>
              <a:t>نرخ آوري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grpSp>
        <p:nvGrpSpPr>
          <p:cNvPr id="22534" name="Group 6"/>
          <p:cNvGrpSpPr>
            <a:grpSpLocks/>
          </p:cNvGrpSpPr>
          <p:nvPr/>
        </p:nvGrpSpPr>
        <p:grpSpPr bwMode="auto">
          <a:xfrm>
            <a:off x="1692275" y="1268413"/>
            <a:ext cx="6696075" cy="1824037"/>
            <a:chOff x="1263" y="784"/>
            <a:chExt cx="4021" cy="1149"/>
          </a:xfrm>
        </p:grpSpPr>
        <p:sp>
          <p:nvSpPr>
            <p:cNvPr id="22578" name="Line 7"/>
            <p:cNvSpPr>
              <a:spLocks noChangeShapeType="1"/>
            </p:cNvSpPr>
            <p:nvPr/>
          </p:nvSpPr>
          <p:spPr bwMode="auto">
            <a:xfrm flipV="1">
              <a:off x="1263" y="784"/>
              <a:ext cx="0" cy="1149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9" name="Line 8"/>
            <p:cNvSpPr>
              <a:spLocks noChangeShapeType="1"/>
            </p:cNvSpPr>
            <p:nvPr/>
          </p:nvSpPr>
          <p:spPr bwMode="auto">
            <a:xfrm>
              <a:off x="1263" y="1933"/>
              <a:ext cx="4021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323850" y="1493838"/>
            <a:ext cx="1147763" cy="1179512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>
                <a:cs typeface="Yagut" pitchFamily="2" charset="-78"/>
              </a:rPr>
              <a:t>ويژگي‌هاي رشد فن</a:t>
            </a:r>
            <a:r>
              <a:rPr lang="fa-IR" sz="1400">
                <a:cs typeface="Yagut" pitchFamily="2" charset="-78"/>
              </a:rPr>
              <a:t>ا</a:t>
            </a:r>
            <a:r>
              <a:rPr lang="ar-SA" sz="1400">
                <a:cs typeface="Yagut" pitchFamily="2" charset="-78"/>
              </a:rPr>
              <a:t>وري در كشورهاي صنعتي</a:t>
            </a:r>
            <a:endParaRPr lang="en-US" sz="1800" b="0">
              <a:latin typeface="Akram" pitchFamily="2" charset="2"/>
              <a:cs typeface="Arial" charset="0"/>
            </a:endParaRPr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>
            <a:off x="3321050" y="2976563"/>
            <a:ext cx="1171575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2537" name="Group 11"/>
          <p:cNvGrpSpPr>
            <a:grpSpLocks/>
          </p:cNvGrpSpPr>
          <p:nvPr/>
        </p:nvGrpSpPr>
        <p:grpSpPr bwMode="auto">
          <a:xfrm>
            <a:off x="5311775" y="1184275"/>
            <a:ext cx="2063750" cy="455613"/>
            <a:chOff x="7321" y="2944"/>
            <a:chExt cx="2540" cy="900"/>
          </a:xfrm>
        </p:grpSpPr>
        <p:sp>
          <p:nvSpPr>
            <p:cNvPr id="22575" name="Line 12"/>
            <p:cNvSpPr>
              <a:spLocks noChangeShapeType="1"/>
            </p:cNvSpPr>
            <p:nvPr/>
          </p:nvSpPr>
          <p:spPr bwMode="auto">
            <a:xfrm>
              <a:off x="7341" y="2944"/>
              <a:ext cx="2520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6" name="Line 13"/>
            <p:cNvSpPr>
              <a:spLocks noChangeShapeType="1"/>
            </p:cNvSpPr>
            <p:nvPr/>
          </p:nvSpPr>
          <p:spPr bwMode="auto">
            <a:xfrm>
              <a:off x="9841" y="2944"/>
              <a:ext cx="0" cy="90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7" name="Line 14"/>
            <p:cNvSpPr>
              <a:spLocks noChangeShapeType="1"/>
            </p:cNvSpPr>
            <p:nvPr/>
          </p:nvSpPr>
          <p:spPr bwMode="auto">
            <a:xfrm>
              <a:off x="7321" y="2944"/>
              <a:ext cx="0" cy="90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8" name="Group 15"/>
          <p:cNvGrpSpPr>
            <a:grpSpLocks/>
          </p:cNvGrpSpPr>
          <p:nvPr/>
        </p:nvGrpSpPr>
        <p:grpSpPr bwMode="auto">
          <a:xfrm>
            <a:off x="2987675" y="1184275"/>
            <a:ext cx="2047875" cy="455613"/>
            <a:chOff x="4401" y="2944"/>
            <a:chExt cx="2520" cy="900"/>
          </a:xfrm>
        </p:grpSpPr>
        <p:sp>
          <p:nvSpPr>
            <p:cNvPr id="22572" name="Line 16"/>
            <p:cNvSpPr>
              <a:spLocks noChangeShapeType="1"/>
            </p:cNvSpPr>
            <p:nvPr/>
          </p:nvSpPr>
          <p:spPr bwMode="auto">
            <a:xfrm>
              <a:off x="4401" y="2944"/>
              <a:ext cx="2520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3" name="Line 17"/>
            <p:cNvSpPr>
              <a:spLocks noChangeShapeType="1"/>
            </p:cNvSpPr>
            <p:nvPr/>
          </p:nvSpPr>
          <p:spPr bwMode="auto">
            <a:xfrm>
              <a:off x="6921" y="2944"/>
              <a:ext cx="0" cy="90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4" name="Line 18"/>
            <p:cNvSpPr>
              <a:spLocks noChangeShapeType="1"/>
            </p:cNvSpPr>
            <p:nvPr/>
          </p:nvSpPr>
          <p:spPr bwMode="auto">
            <a:xfrm>
              <a:off x="4401" y="2944"/>
              <a:ext cx="0" cy="90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9" name="Group 19"/>
          <p:cNvGrpSpPr>
            <a:grpSpLocks/>
          </p:cNvGrpSpPr>
          <p:nvPr/>
        </p:nvGrpSpPr>
        <p:grpSpPr bwMode="auto">
          <a:xfrm>
            <a:off x="2124075" y="1724025"/>
            <a:ext cx="5886450" cy="1246188"/>
            <a:chOff x="1775" y="1086"/>
            <a:chExt cx="3271" cy="785"/>
          </a:xfrm>
        </p:grpSpPr>
        <p:sp>
          <p:nvSpPr>
            <p:cNvPr id="22570" name="Freeform 20"/>
            <p:cNvSpPr>
              <a:spLocks/>
            </p:cNvSpPr>
            <p:nvPr/>
          </p:nvSpPr>
          <p:spPr bwMode="auto">
            <a:xfrm>
              <a:off x="1775" y="1086"/>
              <a:ext cx="2741" cy="785"/>
            </a:xfrm>
            <a:custGeom>
              <a:avLst/>
              <a:gdLst>
                <a:gd name="T0" fmla="*/ 0 w 5355"/>
                <a:gd name="T1" fmla="*/ 363 h 2460"/>
                <a:gd name="T2" fmla="*/ 100 w 5355"/>
                <a:gd name="T3" fmla="*/ 319 h 2460"/>
                <a:gd name="T4" fmla="*/ 514 w 5355"/>
                <a:gd name="T5" fmla="*/ 51 h 2460"/>
                <a:gd name="T6" fmla="*/ 1029 w 5355"/>
                <a:gd name="T7" fmla="*/ 104 h 2460"/>
                <a:gd name="T8" fmla="*/ 1792 w 5355"/>
                <a:gd name="T9" fmla="*/ 675 h 2460"/>
                <a:gd name="T10" fmla="*/ 2741 w 5355"/>
                <a:gd name="T11" fmla="*/ 765 h 24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55"/>
                <a:gd name="T19" fmla="*/ 0 h 2460"/>
                <a:gd name="T20" fmla="*/ 5355 w 5355"/>
                <a:gd name="T21" fmla="*/ 2460 h 24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55" h="2460">
                  <a:moveTo>
                    <a:pt x="0" y="1136"/>
                  </a:moveTo>
                  <a:cubicBezTo>
                    <a:pt x="33" y="1113"/>
                    <a:pt x="28" y="1163"/>
                    <a:pt x="195" y="1001"/>
                  </a:cubicBezTo>
                  <a:cubicBezTo>
                    <a:pt x="362" y="839"/>
                    <a:pt x="703" y="273"/>
                    <a:pt x="1005" y="161"/>
                  </a:cubicBezTo>
                  <a:cubicBezTo>
                    <a:pt x="1307" y="49"/>
                    <a:pt x="1594" y="0"/>
                    <a:pt x="2010" y="326"/>
                  </a:cubicBezTo>
                  <a:cubicBezTo>
                    <a:pt x="2426" y="652"/>
                    <a:pt x="2943" y="1770"/>
                    <a:pt x="3501" y="2115"/>
                  </a:cubicBezTo>
                  <a:cubicBezTo>
                    <a:pt x="4059" y="2460"/>
                    <a:pt x="4969" y="2338"/>
                    <a:pt x="5355" y="2396"/>
                  </a:cubicBezTo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22571" name="Freeform 21"/>
            <p:cNvSpPr>
              <a:spLocks/>
            </p:cNvSpPr>
            <p:nvPr/>
          </p:nvSpPr>
          <p:spPr bwMode="auto">
            <a:xfrm>
              <a:off x="1997" y="1097"/>
              <a:ext cx="3049" cy="622"/>
            </a:xfrm>
            <a:custGeom>
              <a:avLst/>
              <a:gdLst>
                <a:gd name="T0" fmla="*/ 0 w 5955"/>
                <a:gd name="T1" fmla="*/ 595 h 1950"/>
                <a:gd name="T2" fmla="*/ 476 w 5955"/>
                <a:gd name="T3" fmla="*/ 571 h 1950"/>
                <a:gd name="T4" fmla="*/ 829 w 5955"/>
                <a:gd name="T5" fmla="*/ 404 h 1950"/>
                <a:gd name="T6" fmla="*/ 1398 w 5955"/>
                <a:gd name="T7" fmla="*/ 69 h 1950"/>
                <a:gd name="T8" fmla="*/ 1885 w 5955"/>
                <a:gd name="T9" fmla="*/ 78 h 1950"/>
                <a:gd name="T10" fmla="*/ 2619 w 5955"/>
                <a:gd name="T11" fmla="*/ 537 h 1950"/>
                <a:gd name="T12" fmla="*/ 3049 w 5955"/>
                <a:gd name="T13" fmla="*/ 585 h 19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955"/>
                <a:gd name="T22" fmla="*/ 0 h 1950"/>
                <a:gd name="T23" fmla="*/ 5955 w 5955"/>
                <a:gd name="T24" fmla="*/ 1950 h 19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955" h="1950">
                  <a:moveTo>
                    <a:pt x="0" y="1865"/>
                  </a:moveTo>
                  <a:cubicBezTo>
                    <a:pt x="155" y="1853"/>
                    <a:pt x="660" y="1890"/>
                    <a:pt x="930" y="1790"/>
                  </a:cubicBezTo>
                  <a:cubicBezTo>
                    <a:pt x="1200" y="1690"/>
                    <a:pt x="1320" y="1527"/>
                    <a:pt x="1620" y="1265"/>
                  </a:cubicBezTo>
                  <a:cubicBezTo>
                    <a:pt x="1920" y="1003"/>
                    <a:pt x="2387" y="385"/>
                    <a:pt x="2730" y="215"/>
                  </a:cubicBezTo>
                  <a:cubicBezTo>
                    <a:pt x="3073" y="45"/>
                    <a:pt x="3284" y="0"/>
                    <a:pt x="3681" y="245"/>
                  </a:cubicBezTo>
                  <a:cubicBezTo>
                    <a:pt x="4078" y="490"/>
                    <a:pt x="4736" y="1420"/>
                    <a:pt x="5115" y="1685"/>
                  </a:cubicBezTo>
                  <a:cubicBezTo>
                    <a:pt x="5494" y="1950"/>
                    <a:pt x="5780" y="1804"/>
                    <a:pt x="5955" y="1835"/>
                  </a:cubicBezTo>
                </a:path>
              </a:pathLst>
            </a:custGeom>
            <a:noFill/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22540" name="Rectangle 22"/>
          <p:cNvSpPr>
            <a:spLocks noChangeArrowheads="1"/>
          </p:cNvSpPr>
          <p:nvPr/>
        </p:nvSpPr>
        <p:spPr bwMode="auto">
          <a:xfrm>
            <a:off x="2152650" y="6065838"/>
            <a:ext cx="1187450" cy="266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زمان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41" name="Line 23"/>
          <p:cNvSpPr>
            <a:spLocks noChangeShapeType="1"/>
          </p:cNvSpPr>
          <p:nvPr/>
        </p:nvSpPr>
        <p:spPr bwMode="auto">
          <a:xfrm>
            <a:off x="7821613" y="4297363"/>
            <a:ext cx="0" cy="186055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Freeform 24"/>
          <p:cNvSpPr>
            <a:spLocks/>
          </p:cNvSpPr>
          <p:nvPr/>
        </p:nvSpPr>
        <p:spPr bwMode="auto">
          <a:xfrm>
            <a:off x="2951163" y="4733925"/>
            <a:ext cx="817562" cy="635000"/>
          </a:xfrm>
          <a:custGeom>
            <a:avLst/>
            <a:gdLst>
              <a:gd name="T0" fmla="*/ 817562 w 990"/>
              <a:gd name="T1" fmla="*/ 635000 h 1290"/>
              <a:gd name="T2" fmla="*/ 594591 w 990"/>
              <a:gd name="T3" fmla="*/ 635000 h 1290"/>
              <a:gd name="T4" fmla="*/ 24775 w 990"/>
              <a:gd name="T5" fmla="*/ 635000 h 1290"/>
              <a:gd name="T6" fmla="*/ 0 w 990"/>
              <a:gd name="T7" fmla="*/ 0 h 1290"/>
              <a:gd name="T8" fmla="*/ 0 60000 65536"/>
              <a:gd name="T9" fmla="*/ 0 60000 65536"/>
              <a:gd name="T10" fmla="*/ 0 60000 65536"/>
              <a:gd name="T11" fmla="*/ 0 60000 65536"/>
              <a:gd name="T12" fmla="*/ 0 w 990"/>
              <a:gd name="T13" fmla="*/ 0 h 1290"/>
              <a:gd name="T14" fmla="*/ 990 w 990"/>
              <a:gd name="T15" fmla="*/ 1290 h 129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90" h="1290">
                <a:moveTo>
                  <a:pt x="990" y="1290"/>
                </a:moveTo>
                <a:lnTo>
                  <a:pt x="720" y="1290"/>
                </a:lnTo>
                <a:lnTo>
                  <a:pt x="30" y="129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2543" name="Line 25"/>
          <p:cNvSpPr>
            <a:spLocks noChangeShapeType="1"/>
          </p:cNvSpPr>
          <p:nvPr/>
        </p:nvSpPr>
        <p:spPr bwMode="auto">
          <a:xfrm flipV="1">
            <a:off x="1728788" y="4451350"/>
            <a:ext cx="0" cy="21463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Line 26"/>
          <p:cNvSpPr>
            <a:spLocks noChangeShapeType="1"/>
          </p:cNvSpPr>
          <p:nvPr/>
        </p:nvSpPr>
        <p:spPr bwMode="auto">
          <a:xfrm>
            <a:off x="1728788" y="6596063"/>
            <a:ext cx="7019925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Rectangle 27"/>
          <p:cNvSpPr>
            <a:spLocks noChangeArrowheads="1"/>
          </p:cNvSpPr>
          <p:nvPr/>
        </p:nvSpPr>
        <p:spPr bwMode="auto">
          <a:xfrm>
            <a:off x="1958975" y="3495675"/>
            <a:ext cx="6092825" cy="265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بلوغ		</a:t>
            </a:r>
            <a:r>
              <a:rPr lang="fa-IR" sz="1200">
                <a:cs typeface="Yagut" pitchFamily="2" charset="-78"/>
              </a:rPr>
              <a:t>              </a:t>
            </a:r>
            <a:r>
              <a:rPr lang="ar-SA" sz="1200">
                <a:cs typeface="Yagut" pitchFamily="2" charset="-78"/>
              </a:rPr>
              <a:t>   تثبيت			         ظهور ف</a:t>
            </a:r>
            <a:r>
              <a:rPr lang="fa-IR" sz="1200">
                <a:cs typeface="Yagut" pitchFamily="2" charset="-78"/>
              </a:rPr>
              <a:t>نا</a:t>
            </a:r>
            <a:r>
              <a:rPr lang="ar-SA" sz="1200">
                <a:cs typeface="Yagut" pitchFamily="2" charset="-78"/>
              </a:rPr>
              <a:t>وري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46" name="Rectangle 28"/>
          <p:cNvSpPr>
            <a:spLocks noChangeArrowheads="1"/>
          </p:cNvSpPr>
          <p:nvPr/>
        </p:nvSpPr>
        <p:spPr bwMode="auto">
          <a:xfrm>
            <a:off x="539750" y="4913313"/>
            <a:ext cx="892175" cy="1419225"/>
          </a:xfrm>
          <a:prstGeom prst="rect">
            <a:avLst/>
          </a:prstGeom>
          <a:solidFill>
            <a:srgbClr val="008000"/>
          </a:solidFill>
          <a:ln w="381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>
                <a:cs typeface="Yagut" pitchFamily="2" charset="-78"/>
              </a:rPr>
              <a:t>ويژگي‌هاي رشد فن</a:t>
            </a:r>
            <a:r>
              <a:rPr lang="fa-IR" sz="1400">
                <a:cs typeface="Yagut" pitchFamily="2" charset="-78"/>
              </a:rPr>
              <a:t>ا</a:t>
            </a:r>
            <a:r>
              <a:rPr lang="ar-SA" sz="1400">
                <a:cs typeface="Yagut" pitchFamily="2" charset="-78"/>
              </a:rPr>
              <a:t>وري در كشورهاي صنعتي</a:t>
            </a:r>
            <a:endParaRPr lang="en-US" sz="14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47" name="Rectangle 29"/>
          <p:cNvSpPr>
            <a:spLocks noChangeArrowheads="1"/>
          </p:cNvSpPr>
          <p:nvPr/>
        </p:nvSpPr>
        <p:spPr bwMode="auto">
          <a:xfrm>
            <a:off x="2157413" y="3938588"/>
            <a:ext cx="6092825" cy="266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انتقال </a:t>
            </a:r>
            <a:r>
              <a:rPr lang="fa-IR" sz="1200">
                <a:cs typeface="Yagut" pitchFamily="2" charset="-78"/>
              </a:rPr>
              <a:t>فناوری</a:t>
            </a:r>
            <a:r>
              <a:rPr lang="ar-SA" sz="1200">
                <a:cs typeface="Yagut" pitchFamily="2" charset="-78"/>
              </a:rPr>
              <a:t>		</a:t>
            </a:r>
            <a:r>
              <a:rPr lang="fa-IR" sz="1200">
                <a:cs typeface="Yagut" pitchFamily="2" charset="-78"/>
              </a:rPr>
              <a:t>                  </a:t>
            </a:r>
            <a:r>
              <a:rPr lang="ar-SA" sz="1200">
                <a:cs typeface="Yagut" pitchFamily="2" charset="-78"/>
              </a:rPr>
              <a:t>انتقال </a:t>
            </a:r>
            <a:r>
              <a:rPr lang="fa-IR" sz="1200">
                <a:cs typeface="Yagut" pitchFamily="2" charset="-78"/>
              </a:rPr>
              <a:t>فناوری</a:t>
            </a:r>
            <a:r>
              <a:rPr lang="ar-SA" sz="1200">
                <a:cs typeface="Yagut" pitchFamily="2" charset="-78"/>
              </a:rPr>
              <a:t>		</a:t>
            </a:r>
            <a:r>
              <a:rPr lang="fa-IR" sz="1200">
                <a:cs typeface="Yagut" pitchFamily="2" charset="-78"/>
              </a:rPr>
              <a:t>           </a:t>
            </a:r>
            <a:r>
              <a:rPr lang="ar-SA" sz="1200">
                <a:cs typeface="Yagut" pitchFamily="2" charset="-78"/>
              </a:rPr>
              <a:t>انتقال </a:t>
            </a:r>
            <a:r>
              <a:rPr lang="fa-IR" sz="1200">
                <a:cs typeface="Yagut" pitchFamily="2" charset="-78"/>
              </a:rPr>
              <a:t>فناوری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48" name="Rectangle 30"/>
          <p:cNvSpPr>
            <a:spLocks noChangeArrowheads="1"/>
          </p:cNvSpPr>
          <p:nvPr/>
        </p:nvSpPr>
        <p:spPr bwMode="auto">
          <a:xfrm>
            <a:off x="666750" y="4114800"/>
            <a:ext cx="1633538" cy="3540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8000" rIns="18000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يادگيري تكنولوژيك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49" name="Rectangle 31"/>
          <p:cNvSpPr>
            <a:spLocks noChangeArrowheads="1"/>
          </p:cNvSpPr>
          <p:nvPr/>
        </p:nvSpPr>
        <p:spPr bwMode="auto">
          <a:xfrm>
            <a:off x="2152650" y="4381500"/>
            <a:ext cx="1485900" cy="3556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توليد ف</a:t>
            </a:r>
            <a:r>
              <a:rPr lang="fa-IR" sz="1200">
                <a:cs typeface="Yagut" pitchFamily="2" charset="-78"/>
              </a:rPr>
              <a:t>نا</a:t>
            </a:r>
            <a:r>
              <a:rPr lang="ar-SA" sz="1200">
                <a:cs typeface="Yagut" pitchFamily="2" charset="-78"/>
              </a:rPr>
              <a:t>وري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50" name="Rectangle 32"/>
          <p:cNvSpPr>
            <a:spLocks noChangeArrowheads="1"/>
          </p:cNvSpPr>
          <p:nvPr/>
        </p:nvSpPr>
        <p:spPr bwMode="auto">
          <a:xfrm>
            <a:off x="3808413" y="4752975"/>
            <a:ext cx="1485900" cy="249238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بهسازي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51" name="Rectangle 33"/>
          <p:cNvSpPr>
            <a:spLocks noChangeArrowheads="1"/>
          </p:cNvSpPr>
          <p:nvPr/>
        </p:nvSpPr>
        <p:spPr bwMode="auto">
          <a:xfrm>
            <a:off x="3786188" y="5222875"/>
            <a:ext cx="1485900" cy="31115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جذب و انطباق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52" name="Rectangle 34"/>
          <p:cNvSpPr>
            <a:spLocks noChangeArrowheads="1"/>
          </p:cNvSpPr>
          <p:nvPr/>
        </p:nvSpPr>
        <p:spPr bwMode="auto">
          <a:xfrm>
            <a:off x="3638550" y="5711825"/>
            <a:ext cx="1930400" cy="35401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انتخاب و بدست آوردن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53" name="Rectangle 35"/>
          <p:cNvSpPr>
            <a:spLocks noChangeArrowheads="1"/>
          </p:cNvSpPr>
          <p:nvPr/>
        </p:nvSpPr>
        <p:spPr bwMode="auto">
          <a:xfrm>
            <a:off x="6037263" y="5268913"/>
            <a:ext cx="1485900" cy="265112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بهسازي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54" name="Rectangle 36"/>
          <p:cNvSpPr>
            <a:spLocks noChangeArrowheads="1"/>
          </p:cNvSpPr>
          <p:nvPr/>
        </p:nvSpPr>
        <p:spPr bwMode="auto">
          <a:xfrm>
            <a:off x="6037263" y="5711825"/>
            <a:ext cx="1485900" cy="2921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جذب و انطباق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55" name="Rectangle 37"/>
          <p:cNvSpPr>
            <a:spLocks noChangeArrowheads="1"/>
          </p:cNvSpPr>
          <p:nvPr/>
        </p:nvSpPr>
        <p:spPr bwMode="auto">
          <a:xfrm>
            <a:off x="5568950" y="6154738"/>
            <a:ext cx="2378075" cy="354012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cs typeface="Yagut" pitchFamily="2" charset="-78"/>
              </a:rPr>
              <a:t>كسب، انتخاب و بدست آوردن</a:t>
            </a:r>
            <a:endParaRPr lang="en-US" sz="1200">
              <a:latin typeface="Akram" pitchFamily="2" charset="2"/>
              <a:cs typeface="Yagut" pitchFamily="2" charset="-78"/>
            </a:endParaRPr>
          </a:p>
        </p:txBody>
      </p:sp>
      <p:sp>
        <p:nvSpPr>
          <p:cNvPr id="22556" name="Line 38"/>
          <p:cNvSpPr>
            <a:spLocks noChangeShapeType="1"/>
          </p:cNvSpPr>
          <p:nvPr/>
        </p:nvSpPr>
        <p:spPr bwMode="auto">
          <a:xfrm flipH="1">
            <a:off x="3214688" y="6345238"/>
            <a:ext cx="14859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Freeform 39"/>
          <p:cNvSpPr>
            <a:spLocks/>
          </p:cNvSpPr>
          <p:nvPr/>
        </p:nvSpPr>
        <p:spPr bwMode="auto">
          <a:xfrm>
            <a:off x="3621088" y="4557713"/>
            <a:ext cx="965200" cy="176212"/>
          </a:xfrm>
          <a:custGeom>
            <a:avLst/>
            <a:gdLst>
              <a:gd name="T0" fmla="*/ 965200 w 1170"/>
              <a:gd name="T1" fmla="*/ 176212 h 360"/>
              <a:gd name="T2" fmla="*/ 965200 w 1170"/>
              <a:gd name="T3" fmla="*/ 0 h 360"/>
              <a:gd name="T4" fmla="*/ 0 w 1170"/>
              <a:gd name="T5" fmla="*/ 0 h 360"/>
              <a:gd name="T6" fmla="*/ 0 60000 65536"/>
              <a:gd name="T7" fmla="*/ 0 60000 65536"/>
              <a:gd name="T8" fmla="*/ 0 60000 65536"/>
              <a:gd name="T9" fmla="*/ 0 w 1170"/>
              <a:gd name="T10" fmla="*/ 0 h 360"/>
              <a:gd name="T11" fmla="*/ 1170 w 1170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70" h="360">
                <a:moveTo>
                  <a:pt x="1170" y="360"/>
                </a:moveTo>
                <a:lnTo>
                  <a:pt x="1170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2558" name="Line 40"/>
          <p:cNvSpPr>
            <a:spLocks noChangeShapeType="1"/>
          </p:cNvSpPr>
          <p:nvPr/>
        </p:nvSpPr>
        <p:spPr bwMode="auto">
          <a:xfrm>
            <a:off x="5443538" y="4237038"/>
            <a:ext cx="0" cy="147955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9" name="Line 41"/>
          <p:cNvSpPr>
            <a:spLocks noChangeShapeType="1"/>
          </p:cNvSpPr>
          <p:nvPr/>
        </p:nvSpPr>
        <p:spPr bwMode="auto">
          <a:xfrm flipV="1">
            <a:off x="4529138" y="5534025"/>
            <a:ext cx="0" cy="16827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0" name="Freeform 42"/>
          <p:cNvSpPr>
            <a:spLocks noChangeAspect="1"/>
          </p:cNvSpPr>
          <p:nvPr/>
        </p:nvSpPr>
        <p:spPr bwMode="auto">
          <a:xfrm>
            <a:off x="5067300" y="6057900"/>
            <a:ext cx="476250" cy="209550"/>
          </a:xfrm>
          <a:custGeom>
            <a:avLst/>
            <a:gdLst>
              <a:gd name="T0" fmla="*/ 476250 w 300"/>
              <a:gd name="T1" fmla="*/ 209550 h 132"/>
              <a:gd name="T2" fmla="*/ 19050 w 300"/>
              <a:gd name="T3" fmla="*/ 209550 h 132"/>
              <a:gd name="T4" fmla="*/ 0 w 300"/>
              <a:gd name="T5" fmla="*/ 0 h 132"/>
              <a:gd name="T6" fmla="*/ 0 60000 65536"/>
              <a:gd name="T7" fmla="*/ 0 60000 65536"/>
              <a:gd name="T8" fmla="*/ 0 60000 65536"/>
              <a:gd name="T9" fmla="*/ 0 w 300"/>
              <a:gd name="T10" fmla="*/ 0 h 132"/>
              <a:gd name="T11" fmla="*/ 300 w 300"/>
              <a:gd name="T12" fmla="*/ 132 h 1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0" h="132">
                <a:moveTo>
                  <a:pt x="300" y="132"/>
                </a:moveTo>
                <a:lnTo>
                  <a:pt x="12" y="132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2561" name="Line 43"/>
          <p:cNvSpPr>
            <a:spLocks noChangeShapeType="1"/>
          </p:cNvSpPr>
          <p:nvPr/>
        </p:nvSpPr>
        <p:spPr bwMode="auto">
          <a:xfrm flipV="1">
            <a:off x="6780213" y="5534025"/>
            <a:ext cx="0" cy="1825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2" name="Line 44"/>
          <p:cNvSpPr>
            <a:spLocks noChangeShapeType="1"/>
          </p:cNvSpPr>
          <p:nvPr/>
        </p:nvSpPr>
        <p:spPr bwMode="auto">
          <a:xfrm flipV="1">
            <a:off x="4529138" y="5002213"/>
            <a:ext cx="0" cy="19526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3" name="Line 45"/>
          <p:cNvSpPr>
            <a:spLocks noChangeShapeType="1"/>
          </p:cNvSpPr>
          <p:nvPr/>
        </p:nvSpPr>
        <p:spPr bwMode="auto">
          <a:xfrm>
            <a:off x="5421313" y="3771900"/>
            <a:ext cx="0" cy="13811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4" name="Line 46"/>
          <p:cNvSpPr>
            <a:spLocks noChangeShapeType="1"/>
          </p:cNvSpPr>
          <p:nvPr/>
        </p:nvSpPr>
        <p:spPr bwMode="auto">
          <a:xfrm>
            <a:off x="7797800" y="3798888"/>
            <a:ext cx="0" cy="1397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5" name="Line 47"/>
          <p:cNvSpPr>
            <a:spLocks noChangeShapeType="1"/>
          </p:cNvSpPr>
          <p:nvPr/>
        </p:nvSpPr>
        <p:spPr bwMode="auto">
          <a:xfrm>
            <a:off x="3063875" y="3743325"/>
            <a:ext cx="0" cy="1952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6" name="Line 48"/>
          <p:cNvSpPr>
            <a:spLocks noChangeShapeType="1"/>
          </p:cNvSpPr>
          <p:nvPr/>
        </p:nvSpPr>
        <p:spPr bwMode="auto">
          <a:xfrm flipV="1">
            <a:off x="2619375" y="3743325"/>
            <a:ext cx="0" cy="1952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7" name="Line 49"/>
          <p:cNvSpPr>
            <a:spLocks noChangeShapeType="1"/>
          </p:cNvSpPr>
          <p:nvPr/>
        </p:nvSpPr>
        <p:spPr bwMode="auto">
          <a:xfrm flipV="1">
            <a:off x="2619375" y="4157663"/>
            <a:ext cx="0" cy="17621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8" name="Line 50"/>
          <p:cNvSpPr>
            <a:spLocks noChangeShapeType="1"/>
          </p:cNvSpPr>
          <p:nvPr/>
        </p:nvSpPr>
        <p:spPr bwMode="auto">
          <a:xfrm flipH="1">
            <a:off x="3065463" y="4205288"/>
            <a:ext cx="0" cy="17621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9" name="Line 51"/>
          <p:cNvSpPr>
            <a:spLocks noChangeShapeType="1"/>
          </p:cNvSpPr>
          <p:nvPr/>
        </p:nvSpPr>
        <p:spPr bwMode="auto">
          <a:xfrm>
            <a:off x="6757988" y="6000750"/>
            <a:ext cx="0" cy="15398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052513"/>
            <a:ext cx="7696200" cy="4510087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ar-SA" b="1" dirty="0" smtClean="0">
                <a:cs typeface="Yagut" pitchFamily="2" charset="-78"/>
              </a:rPr>
              <a:t>ويژگي عمده روند  ً صنعتي شدن با تأخير ً ، </a:t>
            </a:r>
            <a:r>
              <a:rPr lang="ar-SA" b="1" dirty="0" smtClean="0">
                <a:solidFill>
                  <a:srgbClr val="00B0F0"/>
                </a:solidFill>
                <a:cs typeface="Yagut" pitchFamily="2" charset="-78"/>
              </a:rPr>
              <a:t>وارداتي بودن فن</a:t>
            </a:r>
            <a:r>
              <a:rPr lang="fa-IR" b="1" dirty="0" smtClean="0">
                <a:solidFill>
                  <a:srgbClr val="00B0F0"/>
                </a:solidFill>
                <a:cs typeface="Yagut" pitchFamily="2" charset="-78"/>
              </a:rPr>
              <a:t>ا</a:t>
            </a:r>
            <a:r>
              <a:rPr lang="ar-SA" b="1" dirty="0" smtClean="0">
                <a:solidFill>
                  <a:srgbClr val="00B0F0"/>
                </a:solidFill>
                <a:cs typeface="Yagut" pitchFamily="2" charset="-78"/>
              </a:rPr>
              <a:t>وري‌هاي </a:t>
            </a:r>
            <a:r>
              <a:rPr lang="ar-SA" b="1" dirty="0" smtClean="0">
                <a:cs typeface="Yagut" pitchFamily="2" charset="-78"/>
              </a:rPr>
              <a:t>مورد استفاده است. خصلت عمومي تغييرات فني در اينگونه كشورها </a:t>
            </a:r>
            <a:r>
              <a:rPr lang="ar-SA" b="1" dirty="0" smtClean="0">
                <a:solidFill>
                  <a:srgbClr val="00B0F0"/>
                </a:solidFill>
                <a:cs typeface="Yagut" pitchFamily="2" charset="-78"/>
              </a:rPr>
              <a:t>نه نوآوري در </a:t>
            </a:r>
            <a:r>
              <a:rPr lang="fa-IR" b="1" dirty="0" smtClean="0">
                <a:solidFill>
                  <a:srgbClr val="00B0F0"/>
                </a:solidFill>
                <a:cs typeface="Yagut" pitchFamily="2" charset="-78"/>
              </a:rPr>
              <a:t>فنا</a:t>
            </a:r>
            <a:r>
              <a:rPr lang="ar-SA" b="1" dirty="0" smtClean="0">
                <a:solidFill>
                  <a:srgbClr val="00B0F0"/>
                </a:solidFill>
                <a:cs typeface="Yagut" pitchFamily="2" charset="-78"/>
              </a:rPr>
              <a:t>وري محصول بلكه تقليد از كشورهاي پيشتاز </a:t>
            </a:r>
            <a:r>
              <a:rPr lang="ar-SA" b="1" dirty="0" smtClean="0">
                <a:cs typeface="Yagut" pitchFamily="2" charset="-78"/>
              </a:rPr>
              <a:t>در اين زمينه و بعضاً بهبود تدريجي در فن</a:t>
            </a:r>
            <a:r>
              <a:rPr lang="fa-IR" b="1" dirty="0" smtClean="0">
                <a:cs typeface="Yagut" pitchFamily="2" charset="-78"/>
              </a:rPr>
              <a:t>ا</a:t>
            </a:r>
            <a:r>
              <a:rPr lang="ar-SA" b="1" dirty="0" smtClean="0">
                <a:cs typeface="Yagut" pitchFamily="2" charset="-78"/>
              </a:rPr>
              <a:t>وري فرايند توليد مي‌باشد.</a:t>
            </a:r>
            <a:endParaRPr lang="en-US" b="1" dirty="0" smtClean="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836613"/>
            <a:ext cx="7772400" cy="4497387"/>
          </a:xfrm>
        </p:spPr>
        <p:txBody>
          <a:bodyPr/>
          <a:lstStyle/>
          <a:p>
            <a:pPr algn="just"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ar-SA" sz="2800" b="1" dirty="0" smtClean="0">
                <a:cs typeface="Yagut" pitchFamily="2" charset="-78"/>
              </a:rPr>
              <a:t>    با طي مراحلي كه يك فن</a:t>
            </a:r>
            <a:r>
              <a:rPr lang="fa-IR" sz="2800" b="1" dirty="0" smtClean="0">
                <a:cs typeface="Yagut" pitchFamily="2" charset="-78"/>
              </a:rPr>
              <a:t>ا</a:t>
            </a:r>
            <a:r>
              <a:rPr lang="ar-SA" sz="2800" b="1" dirty="0" smtClean="0">
                <a:cs typeface="Yagut" pitchFamily="2" charset="-78"/>
              </a:rPr>
              <a:t>وري وارداتي طي مي‌كند (انتخاب، كسب، به توليد رسيدن، انطباق با بازار داخلي، اعمال تغييرات جزئي و بهبود كاربري و سرانجام صدور به بازار كشورهاي در حال توسعه) و </a:t>
            </a:r>
            <a:r>
              <a:rPr lang="ar-SA" sz="2800" b="1" dirty="0" smtClean="0">
                <a:solidFill>
                  <a:srgbClr val="00B0F0"/>
                </a:solidFill>
                <a:cs typeface="Yagut" pitchFamily="2" charset="-78"/>
              </a:rPr>
              <a:t>ميزان تسلط بر اين فن</a:t>
            </a:r>
            <a:r>
              <a:rPr lang="fa-IR" sz="2800" b="1" dirty="0" smtClean="0">
                <a:solidFill>
                  <a:srgbClr val="00B0F0"/>
                </a:solidFill>
                <a:cs typeface="Yagut" pitchFamily="2" charset="-78"/>
              </a:rPr>
              <a:t>ا</a:t>
            </a:r>
            <a:r>
              <a:rPr lang="ar-SA" sz="2800" b="1" dirty="0" smtClean="0">
                <a:solidFill>
                  <a:srgbClr val="00B0F0"/>
                </a:solidFill>
                <a:cs typeface="Yagut" pitchFamily="2" charset="-78"/>
              </a:rPr>
              <a:t>وري</a:t>
            </a:r>
            <a:r>
              <a:rPr lang="ar-SA" sz="2800" b="1" dirty="0" smtClean="0">
                <a:cs typeface="Yagut" pitchFamily="2" charset="-78"/>
              </a:rPr>
              <a:t>، يك كشور مي‌تواند ادعاي بومي شدن آن فن</a:t>
            </a:r>
            <a:r>
              <a:rPr lang="fa-IR" sz="2800" b="1" dirty="0" smtClean="0">
                <a:cs typeface="Yagut" pitchFamily="2" charset="-78"/>
              </a:rPr>
              <a:t>ا</a:t>
            </a:r>
            <a:r>
              <a:rPr lang="ar-SA" sz="2800" b="1" dirty="0" smtClean="0">
                <a:cs typeface="Yagut" pitchFamily="2" charset="-78"/>
              </a:rPr>
              <a:t>وري را داشته باشد.</a:t>
            </a:r>
            <a:endParaRPr lang="en-US" sz="2800" b="1" dirty="0" smtClean="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496300" cy="4606925"/>
          </a:xfrm>
        </p:spPr>
        <p:txBody>
          <a:bodyPr lIns="18000" rIns="18000"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ar-SA" b="1" smtClean="0">
                <a:cs typeface="Yagut" pitchFamily="2" charset="-78"/>
              </a:rPr>
              <a:t>شدت تلاشهاي بومي و فرايند يادگيري تكنولوژيك در سرعت بخشيدن به روند تسلط و احاطه يافتن بر فن</a:t>
            </a:r>
            <a:r>
              <a:rPr lang="fa-IR" b="1" smtClean="0">
                <a:cs typeface="Yagut" pitchFamily="2" charset="-78"/>
              </a:rPr>
              <a:t>ا</a:t>
            </a:r>
            <a:r>
              <a:rPr lang="ar-SA" b="1" smtClean="0">
                <a:cs typeface="Yagut" pitchFamily="2" charset="-78"/>
              </a:rPr>
              <a:t>وري وارداتي و بومي نمودن آن نقش دارند.</a:t>
            </a:r>
            <a:endParaRPr lang="en-US" b="1" smtClean="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229600" cy="4114800"/>
          </a:xfrm>
        </p:spPr>
        <p:txBody>
          <a:bodyPr/>
          <a:lstStyle/>
          <a:p>
            <a:pPr algn="just"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ar-SA" b="1" dirty="0" smtClean="0">
                <a:cs typeface="Yagut" pitchFamily="2" charset="-78"/>
              </a:rPr>
              <a:t>تجارب كشورهاي در حال توسعه بيانگر آن است كه يادگيري تكنولوژيك عموماً از تكنولوژي هاي بالغ و جا افتاده شروع  مي‌شود.</a:t>
            </a:r>
          </a:p>
          <a:p>
            <a:pPr algn="just" eaLnBrk="1" hangingPunct="1">
              <a:lnSpc>
                <a:spcPct val="160000"/>
              </a:lnSpc>
              <a:buFont typeface="Wingdings" pitchFamily="2" charset="2"/>
              <a:buNone/>
            </a:pPr>
            <a:endParaRPr lang="ar-SA" b="1" dirty="0" smtClean="0">
              <a:cs typeface="Yagut" pitchFamily="2" charset="-78"/>
            </a:endParaRPr>
          </a:p>
          <a:p>
            <a:pPr algn="just" eaLnBrk="1" hangingPunct="1">
              <a:lnSpc>
                <a:spcPct val="160000"/>
              </a:lnSpc>
              <a:buFont typeface="Wingdings" pitchFamily="2" charset="2"/>
              <a:buNone/>
            </a:pPr>
            <a:endParaRPr lang="en-US" b="1" dirty="0" smtClean="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535487"/>
          </a:xfrm>
        </p:spPr>
        <p:txBody>
          <a:bodyPr/>
          <a:lstStyle/>
          <a:p>
            <a:pPr algn="just"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ar-SA" b="1" dirty="0" smtClean="0">
                <a:cs typeface="Yagut" pitchFamily="2" charset="-78"/>
              </a:rPr>
              <a:t>مراحل تاريخي يادگيري تكنولوژيك در كشورهايي كه با تأخير صنعتي مي‌شوند، از سه مرحله مهندسي </a:t>
            </a:r>
            <a:r>
              <a:rPr lang="en-US" b="1" dirty="0" smtClean="0">
                <a:cs typeface="Yagut" pitchFamily="2" charset="-78"/>
              </a:rPr>
              <a:t>(</a:t>
            </a:r>
            <a:r>
              <a:rPr lang="en-US" b="1" dirty="0" smtClean="0"/>
              <a:t>E</a:t>
            </a:r>
            <a:r>
              <a:rPr lang="en-US" b="1" dirty="0" smtClean="0">
                <a:cs typeface="Yagut" pitchFamily="2" charset="-78"/>
              </a:rPr>
              <a:t>)</a:t>
            </a:r>
            <a:r>
              <a:rPr lang="ar-SA" b="1" dirty="0" smtClean="0">
                <a:cs typeface="Yagut" pitchFamily="2" charset="-78"/>
              </a:rPr>
              <a:t>، توسعه </a:t>
            </a:r>
            <a:r>
              <a:rPr lang="en-US" b="1" dirty="0" smtClean="0">
                <a:cs typeface="Yagut" pitchFamily="2" charset="-78"/>
              </a:rPr>
              <a:t>(</a:t>
            </a:r>
            <a:r>
              <a:rPr lang="en-US" b="1" dirty="0" smtClean="0"/>
              <a:t>D</a:t>
            </a:r>
            <a:r>
              <a:rPr lang="en-US" b="1" dirty="0" smtClean="0">
                <a:cs typeface="Yagut" pitchFamily="2" charset="-78"/>
              </a:rPr>
              <a:t>)</a:t>
            </a:r>
            <a:r>
              <a:rPr lang="ar-SA" b="1" dirty="0" smtClean="0">
                <a:cs typeface="Yagut" pitchFamily="2" charset="-78"/>
              </a:rPr>
              <a:t> و تحقيق</a:t>
            </a:r>
            <a:r>
              <a:rPr lang="en-US" b="1" dirty="0" smtClean="0">
                <a:cs typeface="Yagut" pitchFamily="2" charset="-78"/>
              </a:rPr>
              <a:t> (</a:t>
            </a:r>
            <a:r>
              <a:rPr lang="en-US" b="1" dirty="0" smtClean="0"/>
              <a:t>R</a:t>
            </a:r>
            <a:r>
              <a:rPr lang="en-US" b="1" dirty="0" smtClean="0">
                <a:cs typeface="Yagut" pitchFamily="2" charset="-78"/>
              </a:rPr>
              <a:t>) </a:t>
            </a:r>
            <a:r>
              <a:rPr lang="ar-SA" b="1" dirty="0" smtClean="0">
                <a:cs typeface="Yagut" pitchFamily="2" charset="-78"/>
              </a:rPr>
              <a:t>مي‌گذرد يا </a:t>
            </a:r>
            <a:r>
              <a:rPr lang="en-US" b="1" dirty="0" smtClean="0">
                <a:cs typeface="Yagut" pitchFamily="2" charset="-78"/>
              </a:rPr>
              <a:t> </a:t>
            </a:r>
            <a:r>
              <a:rPr lang="en-US" b="1" dirty="0" smtClean="0"/>
              <a:t>E&amp;D&amp;R</a:t>
            </a:r>
            <a:r>
              <a:rPr lang="ar-SA" b="1" dirty="0" smtClean="0">
                <a:cs typeface="Yagut" pitchFamily="2" charset="-78"/>
              </a:rPr>
              <a:t>. اين روال برعكس روال كشورهاي صاحب فن</a:t>
            </a:r>
            <a:r>
              <a:rPr lang="fa-IR" b="1" dirty="0" smtClean="0">
                <a:cs typeface="Yagut" pitchFamily="2" charset="-78"/>
              </a:rPr>
              <a:t>ا</a:t>
            </a:r>
            <a:r>
              <a:rPr lang="ar-SA" b="1" dirty="0" smtClean="0">
                <a:cs typeface="Yagut" pitchFamily="2" charset="-78"/>
              </a:rPr>
              <a:t>وري است كه به صورت </a:t>
            </a:r>
            <a:r>
              <a:rPr lang="en-US" b="1" dirty="0" smtClean="0"/>
              <a:t>R&amp;D&amp;E</a:t>
            </a:r>
            <a:r>
              <a:rPr lang="ar-SA" b="1" dirty="0" smtClean="0">
                <a:cs typeface="Yagut" pitchFamily="2" charset="-78"/>
              </a:rPr>
              <a:t> مي‌باشد.</a:t>
            </a:r>
            <a:endParaRPr lang="en-US" b="1" dirty="0" smtClean="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347913" y="914400"/>
            <a:ext cx="4195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مدل هاي نوآوري و توسعه فناوري</a:t>
            </a:r>
            <a:endParaRPr lang="en-US">
              <a:latin typeface="Nazanin" pitchFamily="2" charset="-78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824163" y="2228850"/>
            <a:ext cx="5505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b="0"/>
              <a:t>1-</a:t>
            </a:r>
            <a:r>
              <a:rPr lang="en-US" b="0"/>
              <a:t> </a:t>
            </a:r>
            <a:r>
              <a:rPr lang="ar-SA" b="0"/>
              <a:t>مدل ‘رانش تكنولوژي</a:t>
            </a:r>
            <a:r>
              <a:rPr lang="en-US" b="0"/>
              <a:t>’ </a:t>
            </a:r>
            <a:r>
              <a:rPr lang="en-US" sz="2400" b="0"/>
              <a:t>(Technology-Push).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935413" y="3148013"/>
            <a:ext cx="43703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b="0" dirty="0"/>
              <a:t>2- مدل ‘كشش بازار</a:t>
            </a:r>
            <a:r>
              <a:rPr lang="en-US" b="0" dirty="0"/>
              <a:t>’</a:t>
            </a:r>
            <a:r>
              <a:rPr lang="en-US" sz="3200" b="0" dirty="0"/>
              <a:t> </a:t>
            </a:r>
            <a:r>
              <a:rPr lang="en-US" sz="2400" b="0" dirty="0"/>
              <a:t>(Market-Pull).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398588" y="4138613"/>
            <a:ext cx="69262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b="0" dirty="0"/>
              <a:t>3-</a:t>
            </a:r>
            <a:r>
              <a:rPr lang="en-US" b="0" dirty="0"/>
              <a:t> </a:t>
            </a:r>
            <a:r>
              <a:rPr lang="ar-SA" b="0" dirty="0"/>
              <a:t>مدل ‘زوج درنوآوري وتوسعه فناوري</a:t>
            </a:r>
            <a:r>
              <a:rPr lang="en-US" b="0" dirty="0"/>
              <a:t>’</a:t>
            </a:r>
            <a:r>
              <a:rPr lang="en-US" sz="3200" b="0" dirty="0"/>
              <a:t> </a:t>
            </a:r>
            <a:r>
              <a:rPr lang="en-US" sz="2400" b="0" dirty="0"/>
              <a:t>(Coupling-Model).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9685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2400" b="0" dirty="0">
                <a:cs typeface="Lotus" pitchFamily="2" charset="-78"/>
              </a:rPr>
              <a:t> </a:t>
            </a:r>
            <a:r>
              <a:rPr lang="ar-SA" sz="2400" b="0" dirty="0">
                <a:cs typeface="Lotus" pitchFamily="2" charset="-78"/>
              </a:rPr>
              <a:t>مهمترين عامل تعيين كننده در اين مدل، فاكتورهاي “عرضه تكنولوژي” بوده و اصالت به ايجاد “</a:t>
            </a:r>
            <a:r>
              <a:rPr lang="ar-SA" sz="2400" b="0" dirty="0">
                <a:solidFill>
                  <a:srgbClr val="00B0F0"/>
                </a:solidFill>
                <a:cs typeface="Lotus" pitchFamily="2" charset="-78"/>
              </a:rPr>
              <a:t>علم و دانش جديد</a:t>
            </a:r>
            <a:r>
              <a:rPr lang="ar-SA" sz="2400" b="0" dirty="0">
                <a:cs typeface="Lotus" pitchFamily="2" charset="-78"/>
              </a:rPr>
              <a:t>” است. اعتقاد بر اين است كه علم و دانش مسير خود را  در بازارطي مي كند و كاربردي مي شود و محصولات جديدي برپايه اين علم به بازارعرضه مي شود</a:t>
            </a:r>
            <a:r>
              <a:rPr lang="en-US" sz="2400" b="0" dirty="0">
                <a:cs typeface="Lotus" pitchFamily="2" charset="-78"/>
              </a:rPr>
              <a:t>.</a:t>
            </a:r>
            <a:endParaRPr lang="en-US" sz="2400" b="0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997200" y="628650"/>
            <a:ext cx="30368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dirty="0">
                <a:latin typeface="Nazanin" pitchFamily="2" charset="-78"/>
              </a:rPr>
              <a:t>مدل رانش تكنولوژي</a:t>
            </a:r>
            <a:endParaRPr lang="en-US" dirty="0">
              <a:latin typeface="Nazanin" pitchFamily="2" charset="-78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dirty="0">
                <a:latin typeface="Nazanin" pitchFamily="2" charset="-78"/>
              </a:rPr>
              <a:t>(Technology-Push )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  <p:bldLst>
      <p:bldP spid="26626" grpId="0" autoUpdateAnimBg="0"/>
      <p:bldP spid="2662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260350"/>
            <a:ext cx="5113338" cy="1323975"/>
          </a:xfrm>
        </p:spPr>
        <p:txBody>
          <a:bodyPr/>
          <a:lstStyle/>
          <a:p>
            <a:pPr eaLnBrk="1" hangingPunct="1"/>
            <a:r>
              <a:rPr lang="ar-SA" b="1" smtClean="0">
                <a:cs typeface="Nazanin" pitchFamily="2" charset="-78"/>
              </a:rPr>
              <a:t>مدل رانش تكنولوژي </a:t>
            </a:r>
            <a:r>
              <a:rPr lang="en-US" b="1" smtClean="0">
                <a:cs typeface="Nazanin" pitchFamily="2" charset="-78"/>
              </a:rPr>
              <a:t> </a:t>
            </a:r>
            <a:r>
              <a:rPr lang="en-US" sz="2400" b="1" smtClean="0">
                <a:cs typeface="Nazanin" pitchFamily="2" charset="-78"/>
              </a:rPr>
              <a:t>Technology-Push</a:t>
            </a:r>
            <a:endParaRPr lang="en-US" smtClean="0">
              <a:cs typeface="Nazanin" pitchFamily="2" charset="-78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114800" y="5638800"/>
            <a:ext cx="990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400" b="0">
                <a:solidFill>
                  <a:schemeClr val="tx2"/>
                </a:solidFill>
              </a:rPr>
              <a:t>فروش</a:t>
            </a:r>
            <a:endParaRPr lang="en-US" sz="2400" b="0">
              <a:solidFill>
                <a:schemeClr val="tx2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57600" y="1676400"/>
            <a:ext cx="1905000" cy="990600"/>
            <a:chOff x="2304" y="1056"/>
            <a:chExt cx="1200" cy="624"/>
          </a:xfrm>
        </p:grpSpPr>
        <p:sp>
          <p:nvSpPr>
            <p:cNvPr id="30734" name="Rectangle 5"/>
            <p:cNvSpPr>
              <a:spLocks noChangeArrowheads="1"/>
            </p:cNvSpPr>
            <p:nvPr/>
          </p:nvSpPr>
          <p:spPr bwMode="auto">
            <a:xfrm>
              <a:off x="2304" y="1056"/>
              <a:ext cx="120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 b="0">
                  <a:solidFill>
                    <a:schemeClr val="tx2"/>
                  </a:solidFill>
                </a:rPr>
                <a:t>تحقيقات پايه</a:t>
              </a:r>
              <a:endParaRPr lang="en-US" sz="2400" b="0">
                <a:solidFill>
                  <a:schemeClr val="tx2"/>
                </a:solidFill>
              </a:endParaRPr>
            </a:p>
          </p:txBody>
        </p:sp>
        <p:sp>
          <p:nvSpPr>
            <p:cNvPr id="30735" name="Line 6"/>
            <p:cNvSpPr>
              <a:spLocks noChangeShapeType="1"/>
            </p:cNvSpPr>
            <p:nvPr/>
          </p:nvSpPr>
          <p:spPr bwMode="auto">
            <a:xfrm>
              <a:off x="2880" y="14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200400" y="2667000"/>
            <a:ext cx="2667000" cy="990600"/>
            <a:chOff x="2016" y="1680"/>
            <a:chExt cx="1680" cy="624"/>
          </a:xfrm>
        </p:grpSpPr>
        <p:sp>
          <p:nvSpPr>
            <p:cNvPr id="30732" name="Rectangle 8"/>
            <p:cNvSpPr>
              <a:spLocks noChangeArrowheads="1"/>
            </p:cNvSpPr>
            <p:nvPr/>
          </p:nvSpPr>
          <p:spPr bwMode="auto">
            <a:xfrm>
              <a:off x="2016" y="1680"/>
              <a:ext cx="168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 b="0">
                  <a:solidFill>
                    <a:schemeClr val="tx2"/>
                  </a:solidFill>
                </a:rPr>
                <a:t>كار مهندسي (نمونه سازي)</a:t>
              </a:r>
              <a:endParaRPr lang="en-US" sz="2400" b="0">
                <a:solidFill>
                  <a:schemeClr val="tx2"/>
                </a:solidFill>
              </a:endParaRPr>
            </a:p>
          </p:txBody>
        </p:sp>
        <p:sp>
          <p:nvSpPr>
            <p:cNvPr id="30733" name="Line 9"/>
            <p:cNvSpPr>
              <a:spLocks noChangeShapeType="1"/>
            </p:cNvSpPr>
            <p:nvPr/>
          </p:nvSpPr>
          <p:spPr bwMode="auto">
            <a:xfrm>
              <a:off x="2880" y="20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00400" y="3657600"/>
            <a:ext cx="2667000" cy="990600"/>
            <a:chOff x="2016" y="2304"/>
            <a:chExt cx="1680" cy="624"/>
          </a:xfrm>
        </p:grpSpPr>
        <p:sp>
          <p:nvSpPr>
            <p:cNvPr id="30730" name="Rectangle 11"/>
            <p:cNvSpPr>
              <a:spLocks noChangeArrowheads="1"/>
            </p:cNvSpPr>
            <p:nvPr/>
          </p:nvSpPr>
          <p:spPr bwMode="auto">
            <a:xfrm>
              <a:off x="2016" y="2304"/>
              <a:ext cx="168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 b="0">
                  <a:solidFill>
                    <a:schemeClr val="tx2"/>
                  </a:solidFill>
                </a:rPr>
                <a:t>ساخت وتوليد (توليد انبوه)</a:t>
              </a:r>
              <a:endParaRPr lang="en-US" sz="2400" b="0">
                <a:solidFill>
                  <a:schemeClr val="tx2"/>
                </a:solidFill>
              </a:endParaRPr>
            </a:p>
          </p:txBody>
        </p:sp>
        <p:sp>
          <p:nvSpPr>
            <p:cNvPr id="30731" name="Line 12"/>
            <p:cNvSpPr>
              <a:spLocks noChangeShapeType="1"/>
            </p:cNvSpPr>
            <p:nvPr/>
          </p:nvSpPr>
          <p:spPr bwMode="auto">
            <a:xfrm>
              <a:off x="2880" y="26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810000" y="4648200"/>
            <a:ext cx="1524000" cy="990600"/>
            <a:chOff x="2400" y="2928"/>
            <a:chExt cx="960" cy="624"/>
          </a:xfrm>
        </p:grpSpPr>
        <p:sp>
          <p:nvSpPr>
            <p:cNvPr id="30728" name="Rectangle 14"/>
            <p:cNvSpPr>
              <a:spLocks noChangeArrowheads="1"/>
            </p:cNvSpPr>
            <p:nvPr/>
          </p:nvSpPr>
          <p:spPr bwMode="auto">
            <a:xfrm>
              <a:off x="2400" y="2928"/>
              <a:ext cx="96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 b="0">
                  <a:solidFill>
                    <a:schemeClr val="tx2"/>
                  </a:solidFill>
                </a:rPr>
                <a:t>بازاريابي</a:t>
              </a:r>
              <a:endParaRPr lang="en-US" sz="2400" b="0">
                <a:solidFill>
                  <a:schemeClr val="tx2"/>
                </a:solidFill>
              </a:endParaRPr>
            </a:p>
          </p:txBody>
        </p:sp>
        <p:sp>
          <p:nvSpPr>
            <p:cNvPr id="30729" name="Line 15"/>
            <p:cNvSpPr>
              <a:spLocks noChangeShapeType="1"/>
            </p:cNvSpPr>
            <p:nvPr/>
          </p:nvSpPr>
          <p:spPr bwMode="auto">
            <a:xfrm>
              <a:off x="2880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905000"/>
            <a:ext cx="807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2400" b="0" dirty="0"/>
              <a:t> </a:t>
            </a:r>
            <a:r>
              <a:rPr lang="ar-SA" sz="2400" b="0" dirty="0"/>
              <a:t>مدل نوآوري و توسعه فناوري مبتني بر كشش بازار بعد از دهه 1960 مطرح شد. براساس مطالعات عملي </a:t>
            </a:r>
            <a:r>
              <a:rPr lang="ar-SA" sz="2400" b="0" dirty="0" smtClean="0"/>
              <a:t>دربازار</a:t>
            </a:r>
            <a:r>
              <a:rPr lang="fa-IR" sz="2400" b="0" dirty="0" smtClean="0"/>
              <a:t> </a:t>
            </a:r>
            <a:r>
              <a:rPr lang="ar-SA" sz="2400" b="0" dirty="0" smtClean="0"/>
              <a:t>مشخص </a:t>
            </a:r>
            <a:r>
              <a:rPr lang="ar-SA" sz="2400" b="0" dirty="0"/>
              <a:t>شدكه بسياري ازنوآوريها ازبازار شروع مي شود. در اين مطالعات نقش بازار به عنوان عامل مهم ايجاد و توسعه نوآوري در اثر تقاضاي بازار مطرح و تأييد شد</a:t>
            </a:r>
            <a:r>
              <a:rPr lang="en-US" sz="2400" b="0" dirty="0"/>
              <a:t>.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ar-SA" sz="2400" b="0" dirty="0"/>
              <a:t>در اين مدل اصالت به “ بازار”  داده شده است</a:t>
            </a:r>
            <a:r>
              <a:rPr lang="en-US" sz="2400" b="0" dirty="0"/>
              <a:t>.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436938" y="914400"/>
            <a:ext cx="22780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مدل كشش بازار</a:t>
            </a:r>
            <a:endParaRPr lang="en-US">
              <a:latin typeface="Nazanin" pitchFamily="2" charset="-78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Nazanin" pitchFamily="2" charset="-78"/>
              </a:rPr>
              <a:t>(Market-Pull )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3400" y="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مؤلفه‌هاي اصلي فناوري </a:t>
            </a:r>
            <a:r>
              <a:rPr lang="ar-SA" sz="240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(ادامه)</a:t>
            </a:r>
            <a:endParaRPr lang="en-AU" sz="32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5800" y="838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Clr>
                <a:schemeClr val="folHlink"/>
              </a:buClr>
              <a:buSzPct val="125000"/>
            </a:pPr>
            <a:r>
              <a:rPr lang="ar-SA" sz="3200" dirty="0"/>
              <a:t>  </a:t>
            </a:r>
            <a:r>
              <a:rPr lang="ar-SA" sz="3100" dirty="0">
                <a:solidFill>
                  <a:schemeClr val="hlink"/>
                </a:solidFill>
              </a:rPr>
              <a:t>اطلاعات لازم براي توليد</a:t>
            </a:r>
            <a:endParaRPr lang="en-US" sz="3100" dirty="0">
              <a:solidFill>
                <a:schemeClr val="hlink"/>
              </a:solidFill>
            </a:endParaRPr>
          </a:p>
          <a:p>
            <a:pPr marL="342900" indent="-342900" algn="ctr">
              <a:buClr>
                <a:schemeClr val="folHlink"/>
              </a:buClr>
              <a:buSzPct val="125000"/>
              <a:buFont typeface="Wingdings" pitchFamily="2" charset="2"/>
              <a:buNone/>
            </a:pPr>
            <a:r>
              <a:rPr lang="en-US" sz="3100" dirty="0"/>
              <a:t> </a:t>
            </a:r>
            <a:r>
              <a:rPr lang="ar-SA" sz="2000" dirty="0">
                <a:solidFill>
                  <a:srgbClr val="00FF00"/>
                </a:solidFill>
              </a:rPr>
              <a:t>(</a:t>
            </a:r>
            <a:r>
              <a:rPr lang="en-AU" sz="2000" dirty="0">
                <a:solidFill>
                  <a:srgbClr val="00FF00"/>
                </a:solidFill>
              </a:rPr>
              <a:t>Production </a:t>
            </a:r>
            <a:r>
              <a:rPr lang="en-US" sz="2000" dirty="0">
                <a:solidFill>
                  <a:srgbClr val="00FF00"/>
                </a:solidFill>
              </a:rPr>
              <a:t>-</a:t>
            </a:r>
            <a:r>
              <a:rPr lang="en-AU" sz="2000" dirty="0">
                <a:solidFill>
                  <a:srgbClr val="00FF00"/>
                </a:solidFill>
              </a:rPr>
              <a:t>Facts and Information</a:t>
            </a:r>
            <a:r>
              <a:rPr lang="ar-SA" sz="2000" dirty="0">
                <a:solidFill>
                  <a:srgbClr val="00FF00"/>
                </a:solidFill>
              </a:rPr>
              <a:t>)</a:t>
            </a:r>
          </a:p>
          <a:p>
            <a:pPr marL="342900" indent="-342900">
              <a:buClr>
                <a:schemeClr val="folHlink"/>
              </a:buClr>
              <a:buSzPct val="125000"/>
              <a:buFont typeface="Wingdings" pitchFamily="2" charset="2"/>
              <a:buNone/>
            </a:pPr>
            <a:r>
              <a:rPr lang="ar-SA" sz="2400" dirty="0"/>
              <a:t>       </a:t>
            </a:r>
            <a:r>
              <a:rPr lang="ar-SA" sz="2600" dirty="0"/>
              <a:t>به مؤلفه اي از فناوري اطلاق مي‌گردد كه در شكل </a:t>
            </a:r>
            <a:r>
              <a:rPr lang="ar-SA" sz="2600" dirty="0">
                <a:solidFill>
                  <a:srgbClr val="FF0000"/>
                </a:solidFill>
              </a:rPr>
              <a:t>اسناد و مدارك </a:t>
            </a:r>
            <a:r>
              <a:rPr lang="ar-SA" sz="2600" dirty="0"/>
              <a:t>نمايان مي‌گردد و شامل كليه اشكال از واقعيت‌ها </a:t>
            </a:r>
            <a:r>
              <a:rPr lang="ar-SA" sz="2000" dirty="0">
                <a:solidFill>
                  <a:srgbClr val="00FF00"/>
                </a:solidFill>
              </a:rPr>
              <a:t>(</a:t>
            </a:r>
            <a:r>
              <a:rPr lang="en-AU" sz="2000" dirty="0">
                <a:solidFill>
                  <a:srgbClr val="00FF00"/>
                </a:solidFill>
              </a:rPr>
              <a:t>facts</a:t>
            </a:r>
            <a:r>
              <a:rPr lang="ar-SA" sz="2000" dirty="0">
                <a:solidFill>
                  <a:srgbClr val="00FF00"/>
                </a:solidFill>
              </a:rPr>
              <a:t>)</a:t>
            </a:r>
            <a:r>
              <a:rPr lang="ar-SA" sz="2600" dirty="0"/>
              <a:t>  مي‌شود كه عمليات تبديل داده‌ها به ستانده‌ها را عهده‌دار است. اين اطلاعات به شكل، طراحي، اعداد،</a:t>
            </a:r>
            <a:r>
              <a:rPr lang="fa-IR" sz="2600" dirty="0"/>
              <a:t> </a:t>
            </a:r>
            <a:r>
              <a:rPr lang="ar-SA" sz="2600" dirty="0"/>
              <a:t>مشخصات مشاهده‌ها، روابط، معادلات و منحني‌ها خود را نشان مي‌دهند.</a:t>
            </a:r>
          </a:p>
          <a:p>
            <a:pPr marL="342900" indent="-342900">
              <a:buClr>
                <a:schemeClr val="folHlink"/>
              </a:buClr>
              <a:buSzPct val="125000"/>
            </a:pPr>
            <a:r>
              <a:rPr lang="ar-SA" sz="3200" dirty="0"/>
              <a:t>  </a:t>
            </a:r>
            <a:r>
              <a:rPr lang="ar-SA" sz="3200" dirty="0">
                <a:solidFill>
                  <a:schemeClr val="hlink"/>
                </a:solidFill>
              </a:rPr>
              <a:t>مديريت لازم براي توليد</a:t>
            </a:r>
            <a:endParaRPr lang="en-US" sz="3200" dirty="0">
              <a:solidFill>
                <a:schemeClr val="hlink"/>
              </a:solidFill>
            </a:endParaRPr>
          </a:p>
          <a:p>
            <a:pPr marL="342900" indent="-342900" algn="ctr">
              <a:buClr>
                <a:schemeClr val="folHlink"/>
              </a:buClr>
              <a:buSzPct val="125000"/>
              <a:buFont typeface="Wingdings" pitchFamily="2" charset="2"/>
              <a:buNone/>
            </a:pPr>
            <a:r>
              <a:rPr lang="ar-SA" sz="3200" dirty="0"/>
              <a:t>  </a:t>
            </a:r>
            <a:r>
              <a:rPr lang="ar-SA" sz="2000" dirty="0">
                <a:solidFill>
                  <a:srgbClr val="00FF00"/>
                </a:solidFill>
              </a:rPr>
              <a:t>(</a:t>
            </a:r>
            <a:r>
              <a:rPr lang="en-US" sz="2000" dirty="0">
                <a:solidFill>
                  <a:srgbClr val="00FF00"/>
                </a:solidFill>
              </a:rPr>
              <a:t>linkage</a:t>
            </a:r>
            <a:r>
              <a:rPr lang="fa-IR" sz="2000" dirty="0">
                <a:solidFill>
                  <a:srgbClr val="00FF00"/>
                </a:solidFill>
              </a:rPr>
              <a:t> </a:t>
            </a:r>
            <a:r>
              <a:rPr lang="en-AU" sz="2000" dirty="0">
                <a:solidFill>
                  <a:srgbClr val="00FF00"/>
                </a:solidFill>
              </a:rPr>
              <a:t>Production</a:t>
            </a:r>
            <a:r>
              <a:rPr lang="en-US" sz="2000" dirty="0">
                <a:solidFill>
                  <a:srgbClr val="00FF00"/>
                </a:solidFill>
              </a:rPr>
              <a:t>-</a:t>
            </a:r>
            <a:r>
              <a:rPr lang="en-AU" sz="2000" dirty="0">
                <a:solidFill>
                  <a:srgbClr val="00FF00"/>
                </a:solidFill>
              </a:rPr>
              <a:t> Arrangement a</a:t>
            </a:r>
            <a:r>
              <a:rPr lang="en-US" sz="2000" dirty="0">
                <a:solidFill>
                  <a:srgbClr val="00FF00"/>
                </a:solidFill>
              </a:rPr>
              <a:t>n</a:t>
            </a:r>
            <a:r>
              <a:rPr lang="en-AU" sz="2000" dirty="0">
                <a:solidFill>
                  <a:srgbClr val="00FF00"/>
                </a:solidFill>
              </a:rPr>
              <a:t>d</a:t>
            </a:r>
            <a:r>
              <a:rPr lang="ar-SA" sz="2000" dirty="0">
                <a:solidFill>
                  <a:srgbClr val="00FF00"/>
                </a:solidFill>
              </a:rPr>
              <a:t>)</a:t>
            </a:r>
            <a:r>
              <a:rPr lang="ar-SA" sz="2000" dirty="0"/>
              <a:t> </a:t>
            </a:r>
          </a:p>
          <a:p>
            <a:pPr marL="342900" indent="-342900">
              <a:buClr>
                <a:schemeClr val="folHlink"/>
              </a:buClr>
              <a:buSzPct val="125000"/>
              <a:buFont typeface="Wingdings" pitchFamily="2" charset="2"/>
              <a:buNone/>
            </a:pPr>
            <a:r>
              <a:rPr lang="ar-SA" sz="2600" dirty="0"/>
              <a:t>        به مؤلفه‌اي از فناوري اطلاق مي‌گردد كه به شكل ساختار و سازمان نمايان مي‌شود و شامل </a:t>
            </a:r>
            <a:r>
              <a:rPr lang="ar-SA" sz="2600" dirty="0">
                <a:solidFill>
                  <a:srgbClr val="FF0000"/>
                </a:solidFill>
              </a:rPr>
              <a:t>چارچوب‌هاي مورد نياز </a:t>
            </a:r>
            <a:r>
              <a:rPr lang="ar-SA" sz="2600" dirty="0"/>
              <a:t>براي تبديل داده‌ها به ستانده‌ها مي‌‌باشد.</a:t>
            </a:r>
            <a:endParaRPr lang="ar-SA" sz="2600" b="0" dirty="0"/>
          </a:p>
          <a:p>
            <a:pPr marL="342900" indent="-342900">
              <a:buClr>
                <a:schemeClr val="tx1"/>
              </a:buClr>
              <a:buFont typeface="Wingdings" pitchFamily="2" charset="2"/>
              <a:buNone/>
            </a:pPr>
            <a:r>
              <a:rPr lang="ar-SA" dirty="0">
                <a:solidFill>
                  <a:srgbClr val="FF0000"/>
                </a:solidFill>
              </a:rPr>
              <a:t>اين ساختارها به شكل سيستم‌ها، گروه‌بندي‌ها، سازماندهي‌ها، شبكه‌ها و فعاليتهاي مديريتي ظاهر مي‌گردد. 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333375"/>
            <a:ext cx="3960813" cy="1143000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4000" b="1" smtClean="0">
                <a:cs typeface="Nazanin" pitchFamily="2" charset="-78"/>
              </a:rPr>
              <a:t>مدل كشش بازار</a:t>
            </a:r>
            <a:r>
              <a:rPr lang="en-US" sz="4000" b="1" smtClean="0">
                <a:cs typeface="Nazanin" pitchFamily="2" charset="-78"/>
              </a:rPr>
              <a:t/>
            </a:r>
            <a:br>
              <a:rPr lang="en-US" sz="4000" b="1" smtClean="0">
                <a:cs typeface="Nazanin" pitchFamily="2" charset="-78"/>
              </a:rPr>
            </a:br>
            <a:r>
              <a:rPr lang="en-US" sz="4000" smtClean="0">
                <a:cs typeface="Nazanin" pitchFamily="2" charset="-78"/>
              </a:rPr>
              <a:t>(</a:t>
            </a:r>
            <a:r>
              <a:rPr lang="en-US" sz="2000" smtClean="0">
                <a:cs typeface="Nazanin" pitchFamily="2" charset="-78"/>
              </a:rPr>
              <a:t>Market-Pull</a:t>
            </a:r>
            <a:r>
              <a:rPr lang="en-US" sz="4000" smtClean="0">
                <a:cs typeface="Nazanin" pitchFamily="2" charset="-78"/>
              </a:rPr>
              <a:t>)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962400" y="5638800"/>
            <a:ext cx="1219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400" b="0">
                <a:solidFill>
                  <a:schemeClr val="tx2"/>
                </a:solidFill>
              </a:rPr>
              <a:t>بازاروفروش</a:t>
            </a:r>
            <a:endParaRPr lang="en-US" sz="2400" b="0">
              <a:solidFill>
                <a:schemeClr val="tx2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57600" y="1676400"/>
            <a:ext cx="1905000" cy="990600"/>
            <a:chOff x="2304" y="1056"/>
            <a:chExt cx="1200" cy="624"/>
          </a:xfrm>
        </p:grpSpPr>
        <p:sp>
          <p:nvSpPr>
            <p:cNvPr id="32782" name="Rectangle 5"/>
            <p:cNvSpPr>
              <a:spLocks noChangeArrowheads="1"/>
            </p:cNvSpPr>
            <p:nvPr/>
          </p:nvSpPr>
          <p:spPr bwMode="auto">
            <a:xfrm>
              <a:off x="2304" y="1056"/>
              <a:ext cx="120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 b="0">
                  <a:solidFill>
                    <a:schemeClr val="tx2"/>
                  </a:solidFill>
                </a:rPr>
                <a:t>تقاضاي بازار</a:t>
              </a:r>
              <a:endParaRPr lang="en-US" sz="2400" b="0">
                <a:solidFill>
                  <a:schemeClr val="tx2"/>
                </a:solidFill>
              </a:endParaRPr>
            </a:p>
          </p:txBody>
        </p:sp>
        <p:sp>
          <p:nvSpPr>
            <p:cNvPr id="32783" name="Line 6"/>
            <p:cNvSpPr>
              <a:spLocks noChangeShapeType="1"/>
            </p:cNvSpPr>
            <p:nvPr/>
          </p:nvSpPr>
          <p:spPr bwMode="auto">
            <a:xfrm>
              <a:off x="2880" y="14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200400" y="2667000"/>
            <a:ext cx="2667000" cy="990600"/>
            <a:chOff x="2016" y="1680"/>
            <a:chExt cx="1680" cy="624"/>
          </a:xfrm>
        </p:grpSpPr>
        <p:sp>
          <p:nvSpPr>
            <p:cNvPr id="32780" name="Rectangle 8"/>
            <p:cNvSpPr>
              <a:spLocks noChangeArrowheads="1"/>
            </p:cNvSpPr>
            <p:nvPr/>
          </p:nvSpPr>
          <p:spPr bwMode="auto">
            <a:xfrm>
              <a:off x="2016" y="1680"/>
              <a:ext cx="168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 b="0">
                  <a:solidFill>
                    <a:schemeClr val="tx2"/>
                  </a:solidFill>
                </a:rPr>
                <a:t>تحقيقات پايه</a:t>
              </a:r>
              <a:endParaRPr lang="en-US" sz="2400" b="0">
                <a:solidFill>
                  <a:schemeClr val="tx2"/>
                </a:solidFill>
              </a:endParaRPr>
            </a:p>
          </p:txBody>
        </p:sp>
        <p:sp>
          <p:nvSpPr>
            <p:cNvPr id="32781" name="Line 9"/>
            <p:cNvSpPr>
              <a:spLocks noChangeShapeType="1"/>
            </p:cNvSpPr>
            <p:nvPr/>
          </p:nvSpPr>
          <p:spPr bwMode="auto">
            <a:xfrm>
              <a:off x="2880" y="20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48000" y="3657600"/>
            <a:ext cx="3048000" cy="990600"/>
            <a:chOff x="1920" y="2304"/>
            <a:chExt cx="1920" cy="624"/>
          </a:xfrm>
        </p:grpSpPr>
        <p:sp>
          <p:nvSpPr>
            <p:cNvPr id="32778" name="Rectangle 11"/>
            <p:cNvSpPr>
              <a:spLocks noChangeArrowheads="1"/>
            </p:cNvSpPr>
            <p:nvPr/>
          </p:nvSpPr>
          <p:spPr bwMode="auto">
            <a:xfrm>
              <a:off x="1920" y="2304"/>
              <a:ext cx="192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 b="0">
                  <a:solidFill>
                    <a:schemeClr val="tx2"/>
                  </a:solidFill>
                </a:rPr>
                <a:t>تحقيقات مهندسي(نمونه سازي)</a:t>
              </a:r>
              <a:endParaRPr lang="en-US" sz="2400" b="0">
                <a:solidFill>
                  <a:schemeClr val="tx2"/>
                </a:solidFill>
              </a:endParaRPr>
            </a:p>
          </p:txBody>
        </p:sp>
        <p:sp>
          <p:nvSpPr>
            <p:cNvPr id="32779" name="Line 12"/>
            <p:cNvSpPr>
              <a:spLocks noChangeShapeType="1"/>
            </p:cNvSpPr>
            <p:nvPr/>
          </p:nvSpPr>
          <p:spPr bwMode="auto">
            <a:xfrm>
              <a:off x="2880" y="26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352800" y="4648200"/>
            <a:ext cx="2438400" cy="990600"/>
            <a:chOff x="2112" y="2928"/>
            <a:chExt cx="1536" cy="624"/>
          </a:xfrm>
        </p:grpSpPr>
        <p:sp>
          <p:nvSpPr>
            <p:cNvPr id="32776" name="Rectangle 14"/>
            <p:cNvSpPr>
              <a:spLocks noChangeArrowheads="1"/>
            </p:cNvSpPr>
            <p:nvPr/>
          </p:nvSpPr>
          <p:spPr bwMode="auto">
            <a:xfrm>
              <a:off x="2112" y="2928"/>
              <a:ext cx="1536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ar-SA" sz="2400" b="0">
                  <a:solidFill>
                    <a:schemeClr val="tx2"/>
                  </a:solidFill>
                </a:rPr>
                <a:t>ساخت وتوليد(توليد انبوه)</a:t>
              </a:r>
              <a:endParaRPr lang="en-US" sz="2400" b="0">
                <a:solidFill>
                  <a:schemeClr val="tx2"/>
                </a:solidFill>
              </a:endParaRPr>
            </a:p>
          </p:txBody>
        </p:sp>
        <p:sp>
          <p:nvSpPr>
            <p:cNvPr id="32777" name="Line 15"/>
            <p:cNvSpPr>
              <a:spLocks noChangeShapeType="1"/>
            </p:cNvSpPr>
            <p:nvPr/>
          </p:nvSpPr>
          <p:spPr bwMode="auto">
            <a:xfrm>
              <a:off x="2880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20447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ar-SA" sz="2400" b="0" dirty="0"/>
              <a:t> در اين مدل تأكيد بر همزماني و اهميت “بازار” و “علم” گرايي شده است واساس اين مدل مبتني بر” اصالت بازار” و” اصالت دانش” بوده و با توجه به نياز از يك طرف و توجه به آخرين پديده هاي علمي از طرف ديگر توسعه فناوري تحقق مي يابد</a:t>
            </a:r>
            <a:r>
              <a:rPr lang="en-US" sz="2400" b="0" dirty="0"/>
              <a:t>.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×"/>
            </a:pPr>
            <a:endParaRPr lang="en-US" sz="2400" b="0" dirty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325688" y="914400"/>
            <a:ext cx="44751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مدل زوج در نوآوري وتوسعه فناوري</a:t>
            </a:r>
            <a:endParaRPr lang="en-US">
              <a:latin typeface="Nazanin" pitchFamily="2" charset="-78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Nazanin" pitchFamily="2" charset="-78"/>
              </a:rPr>
              <a:t>(Coupling-Model )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ChangeArrowheads="1"/>
          </p:cNvSpPr>
          <p:nvPr/>
        </p:nvSpPr>
        <p:spPr bwMode="auto">
          <a:xfrm>
            <a:off x="2865438" y="914400"/>
            <a:ext cx="3440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پارادايم هاي توسعه فناوري</a:t>
            </a:r>
            <a:endParaRPr lang="en-US">
              <a:latin typeface="Nazanin" pitchFamily="2" charset="-78"/>
            </a:endParaRPr>
          </a:p>
        </p:txBody>
      </p:sp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3516313" y="1752600"/>
            <a:ext cx="47894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latin typeface="Nazanin" pitchFamily="2" charset="-78"/>
            </a:endParaRPr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3200" b="0"/>
              <a:t> </a:t>
            </a:r>
            <a:r>
              <a:rPr lang="ar-SA" sz="3200"/>
              <a:t>پارادايم ً تكنولوژي مـنـاسـب .ً</a:t>
            </a:r>
            <a:endParaRPr lang="en-US" sz="3200"/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3214678" y="2700338"/>
            <a:ext cx="505302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sz="3200" dirty="0"/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3200" dirty="0"/>
              <a:t> </a:t>
            </a:r>
            <a:r>
              <a:rPr lang="ar-SA" sz="3200" dirty="0"/>
              <a:t>پارادايم ً توانمندي </a:t>
            </a:r>
            <a:r>
              <a:rPr lang="ar-SA" sz="3200" dirty="0" smtClean="0"/>
              <a:t>تكنولوژيك</a:t>
            </a:r>
            <a:r>
              <a:rPr lang="fa-IR" sz="3200" dirty="0" smtClean="0"/>
              <a:t>. </a:t>
            </a:r>
            <a:r>
              <a:rPr lang="ar-SA" sz="3200" dirty="0" smtClean="0"/>
              <a:t>ً</a:t>
            </a:r>
            <a:endParaRPr lang="en-US" sz="32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8" grpId="0" autoUpdateAnimBg="0"/>
      <p:bldP spid="254979" grpId="0" autoUpdateAnimBg="0"/>
      <p:bldP spid="25498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80772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3200" dirty="0">
              <a:latin typeface="Nazanin" pitchFamily="2" charset="-78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3200" dirty="0">
              <a:latin typeface="Nazanin" pitchFamily="2" charset="-78"/>
            </a:endParaRP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b="0" dirty="0"/>
              <a:t> </a:t>
            </a:r>
            <a:r>
              <a:rPr lang="ar-SA" b="0" dirty="0"/>
              <a:t>دهه 1960 پارادايم “ تكنولوژي مناسب ” مطرح شد</a:t>
            </a:r>
            <a:r>
              <a:rPr lang="en-US" b="0" dirty="0"/>
              <a:t>.</a:t>
            </a:r>
            <a:endParaRPr lang="ar-SA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b="0" dirty="0"/>
              <a:t> </a:t>
            </a:r>
            <a:r>
              <a:rPr lang="ar-SA" b="0" dirty="0"/>
              <a:t>دهه 1970 دوره فروپاشي پارادايم “ تكنولوژي مناسب ”  فرا رسيد</a:t>
            </a:r>
            <a:r>
              <a:rPr lang="en-US" b="0" dirty="0"/>
              <a:t>.</a:t>
            </a:r>
            <a:endParaRPr lang="ar-SA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b="0" dirty="0"/>
              <a:t> </a:t>
            </a:r>
            <a:r>
              <a:rPr lang="ar-SA" b="0" dirty="0"/>
              <a:t>در پارادايم فوق ذهنيت ارائه كنندگان آن براي اينكه توسعه فناوري دركشورهاي  درحال توسعه تحقق يابد جامعه بر سر دو راهي “ايجاد فناوري” و يا “انتقال فناوري” </a:t>
            </a:r>
            <a:r>
              <a:rPr lang="ar-SA" b="0" dirty="0" smtClean="0"/>
              <a:t>قراردارد</a:t>
            </a:r>
            <a:r>
              <a:rPr lang="en-US" b="0" dirty="0" smtClean="0"/>
              <a:t> </a:t>
            </a:r>
            <a:r>
              <a:rPr lang="ar-SA" b="0" dirty="0" smtClean="0"/>
              <a:t>و</a:t>
            </a:r>
            <a:r>
              <a:rPr lang="en-US" b="0" dirty="0" smtClean="0"/>
              <a:t> </a:t>
            </a:r>
            <a:r>
              <a:rPr lang="ar-SA" b="0" dirty="0" smtClean="0"/>
              <a:t>اين </a:t>
            </a:r>
            <a:r>
              <a:rPr lang="ar-SA" b="0" dirty="0"/>
              <a:t>دو راهي به صورت مكانيكي اعمال مي شود يعني </a:t>
            </a:r>
            <a:r>
              <a:rPr lang="ar-SA" b="0" dirty="0" smtClean="0"/>
              <a:t>راه</a:t>
            </a:r>
            <a:r>
              <a:rPr lang="en-US" b="0" dirty="0" smtClean="0"/>
              <a:t> </a:t>
            </a:r>
            <a:r>
              <a:rPr lang="ar-SA" b="0" dirty="0" smtClean="0"/>
              <a:t>“</a:t>
            </a:r>
            <a:r>
              <a:rPr lang="ar-SA" b="0" dirty="0"/>
              <a:t>ايجاد” و” انتقال” دو مسير متفاوت و جدا از همديگر بررسي مي شود و انتخاب مي گردد و جامعه بايد يكي از اين دو </a:t>
            </a:r>
            <a:r>
              <a:rPr lang="ar-SA" b="0" dirty="0" smtClean="0"/>
              <a:t>مسير</a:t>
            </a:r>
            <a:r>
              <a:rPr lang="en-US" b="0" dirty="0" smtClean="0"/>
              <a:t> </a:t>
            </a:r>
            <a:r>
              <a:rPr lang="ar-SA" b="0" dirty="0" smtClean="0"/>
              <a:t>را </a:t>
            </a:r>
            <a:r>
              <a:rPr lang="ar-SA" b="0" dirty="0"/>
              <a:t>انتخاب كند</a:t>
            </a:r>
            <a:r>
              <a:rPr lang="en-US" b="0" dirty="0"/>
              <a:t>.</a:t>
            </a:r>
          </a:p>
        </p:txBody>
      </p:sp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2884488" y="909638"/>
            <a:ext cx="3494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پارادايم ً تكنولوژي مناسب</a:t>
            </a:r>
            <a:r>
              <a:rPr lang="en-US">
                <a:latin typeface="Nazanin" pitchFamily="2" charset="-78"/>
              </a:rPr>
              <a:t> </a:t>
            </a:r>
            <a:r>
              <a:rPr lang="ar-SA">
                <a:latin typeface="Nazanin" pitchFamily="2" charset="-78"/>
              </a:rPr>
              <a:t> ً</a:t>
            </a:r>
            <a:endParaRPr lang="en-US">
              <a:latin typeface="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 autoUpdateAnimBg="0"/>
      <p:bldP spid="256003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80772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dirty="0">
              <a:latin typeface="Nazanin" pitchFamily="2" charset="-78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dirty="0">
              <a:latin typeface="Nazanin" pitchFamily="2" charset="-78"/>
            </a:endParaRP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3200" b="0" dirty="0"/>
              <a:t> </a:t>
            </a:r>
            <a:r>
              <a:rPr lang="ar-SA" sz="3200" b="0" dirty="0"/>
              <a:t>دهه 1980 پارادايم “ توانمندي تكنولوژيك” مطرح شد</a:t>
            </a:r>
            <a:r>
              <a:rPr lang="en-US" sz="3200" b="0" dirty="0"/>
              <a:t>.</a:t>
            </a:r>
            <a:endParaRPr lang="ar-SA" sz="32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3200" b="0" dirty="0"/>
              <a:t> </a:t>
            </a:r>
            <a:r>
              <a:rPr lang="ar-SA" sz="3200" b="0" dirty="0"/>
              <a:t>دهه 1990 دوره رونق بود وتاكنون ادامه دارد</a:t>
            </a:r>
            <a:r>
              <a:rPr lang="en-US" sz="3200" b="0" dirty="0"/>
              <a:t>.</a:t>
            </a:r>
            <a:endParaRPr lang="ar-SA" sz="32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3200" b="0" dirty="0"/>
              <a:t> </a:t>
            </a:r>
            <a:r>
              <a:rPr lang="ar-SA" sz="3200" b="0" dirty="0">
                <a:cs typeface="Lotus" pitchFamily="2" charset="-78"/>
              </a:rPr>
              <a:t>در پارادايم “ توانمندي تكنولوژيك “ ذهنيت حاكم براي توسعه فناوري بر اين است كه كشورهاي در حال توسعه بر سر دو راهي قرار ندارند و با نگاه به توانايي </a:t>
            </a:r>
            <a:r>
              <a:rPr lang="ar-SA" sz="3200" b="0" dirty="0" smtClean="0">
                <a:cs typeface="Lotus" pitchFamily="2" charset="-78"/>
              </a:rPr>
              <a:t>د</a:t>
            </a:r>
            <a:r>
              <a:rPr lang="fa-IR" sz="3200" b="0" dirty="0" smtClean="0">
                <a:cs typeface="Lotus" pitchFamily="2" charset="-78"/>
              </a:rPr>
              <a:t>ر</a:t>
            </a:r>
            <a:r>
              <a:rPr lang="ar-SA" sz="3200" b="0" dirty="0" smtClean="0">
                <a:cs typeface="Lotus" pitchFamily="2" charset="-78"/>
              </a:rPr>
              <a:t>وني </a:t>
            </a:r>
            <a:r>
              <a:rPr lang="ar-SA" sz="3200" b="0" dirty="0">
                <a:cs typeface="Lotus" pitchFamily="2" charset="-78"/>
              </a:rPr>
              <a:t>و توجه به امكانات بيروني يك رابطه ديناميك و دو طرفه برقرار مي كنند وليكن سهم طرف داخلي در مديريت فناوري اهميت بسياري پيدا مي كند و يك رابطه ديناميك بين گيرنده و دهنده فناوري برقرار است</a:t>
            </a:r>
            <a:r>
              <a:rPr lang="en-US" sz="3200" b="0" dirty="0"/>
              <a:t>.</a:t>
            </a:r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2465388" y="895350"/>
            <a:ext cx="4164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پارادايم “ توانمندي تكنولوژيك</a:t>
            </a:r>
            <a:r>
              <a:rPr lang="en-US">
                <a:latin typeface="Nazanin" pitchFamily="2" charset="-78"/>
              </a:rPr>
              <a:t> </a:t>
            </a:r>
            <a:r>
              <a:rPr lang="en-US"/>
              <a:t>“</a:t>
            </a:r>
            <a:endParaRPr lang="en-US">
              <a:latin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 autoUpdateAnimBg="0"/>
      <p:bldP spid="29389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400">
                <a:latin typeface="Lotus" pitchFamily="2" charset="-78"/>
                <a:cs typeface="Lotus" pitchFamily="2" charset="-78"/>
              </a:rPr>
              <a:t>مقايسه پارادايم “تكنولوژي مناسب” و “توانمندي تكنولوژيك</a:t>
            </a:r>
            <a:r>
              <a:rPr lang="en-US" sz="2400">
                <a:cs typeface="Lotus" pitchFamily="2" charset="-78"/>
              </a:rPr>
              <a:t>”</a:t>
            </a:r>
            <a:endParaRPr lang="en-US" sz="2400">
              <a:latin typeface="Lotus" pitchFamily="2" charset="-78"/>
              <a:cs typeface="Lotus" pitchFamily="2" charset="-78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396875" y="0"/>
            <a:ext cx="9656763" cy="7086600"/>
            <a:chOff x="-135" y="0"/>
            <a:chExt cx="6083" cy="4464"/>
          </a:xfrm>
        </p:grpSpPr>
        <p:grpSp>
          <p:nvGrpSpPr>
            <p:cNvPr id="37892" name="Group 4"/>
            <p:cNvGrpSpPr>
              <a:grpSpLocks/>
            </p:cNvGrpSpPr>
            <p:nvPr/>
          </p:nvGrpSpPr>
          <p:grpSpPr bwMode="auto">
            <a:xfrm>
              <a:off x="4104" y="960"/>
              <a:ext cx="1844" cy="1834"/>
              <a:chOff x="4104" y="960"/>
              <a:chExt cx="1844" cy="1834"/>
            </a:xfrm>
          </p:grpSpPr>
          <p:sp>
            <p:nvSpPr>
              <p:cNvPr id="37928" name="Text Box 5"/>
              <p:cNvSpPr txBox="1">
                <a:spLocks noChangeArrowheads="1"/>
              </p:cNvSpPr>
              <p:nvPr/>
            </p:nvSpPr>
            <p:spPr bwMode="auto">
              <a:xfrm>
                <a:off x="4104" y="960"/>
                <a:ext cx="18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الگوي فعاليت اقتصادي</a:t>
                </a:r>
                <a:r>
                  <a:rPr lang="en-US" sz="2000" b="0"/>
                  <a:t>	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29" name="Text Box 6"/>
              <p:cNvSpPr txBox="1">
                <a:spLocks noChangeArrowheads="1"/>
              </p:cNvSpPr>
              <p:nvPr/>
            </p:nvSpPr>
            <p:spPr bwMode="auto">
              <a:xfrm>
                <a:off x="4224" y="2160"/>
                <a:ext cx="1436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نگرش نسبت به استراتژي توسعه تكنولوژي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37893" name="Group 7"/>
            <p:cNvGrpSpPr>
              <a:grpSpLocks/>
            </p:cNvGrpSpPr>
            <p:nvPr/>
          </p:nvGrpSpPr>
          <p:grpSpPr bwMode="auto">
            <a:xfrm>
              <a:off x="-135" y="0"/>
              <a:ext cx="5755" cy="4464"/>
              <a:chOff x="-135" y="0"/>
              <a:chExt cx="5755" cy="4464"/>
            </a:xfrm>
          </p:grpSpPr>
          <p:sp>
            <p:nvSpPr>
              <p:cNvPr id="37894" name="Rectangle 8"/>
              <p:cNvSpPr>
                <a:spLocks noChangeArrowheads="1"/>
              </p:cNvSpPr>
              <p:nvPr/>
            </p:nvSpPr>
            <p:spPr bwMode="auto">
              <a:xfrm>
                <a:off x="192" y="576"/>
                <a:ext cx="5424" cy="36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7895" name="Line 9"/>
              <p:cNvSpPr>
                <a:spLocks noChangeShapeType="1"/>
              </p:cNvSpPr>
              <p:nvPr/>
            </p:nvSpPr>
            <p:spPr bwMode="auto">
              <a:xfrm>
                <a:off x="4224" y="576"/>
                <a:ext cx="0" cy="3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96" name="Line 10"/>
              <p:cNvSpPr>
                <a:spLocks noChangeShapeType="1"/>
              </p:cNvSpPr>
              <p:nvPr/>
            </p:nvSpPr>
            <p:spPr bwMode="auto">
              <a:xfrm>
                <a:off x="2112" y="576"/>
                <a:ext cx="0" cy="3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97" name="Line 11"/>
              <p:cNvSpPr>
                <a:spLocks noChangeShapeType="1"/>
              </p:cNvSpPr>
              <p:nvPr/>
            </p:nvSpPr>
            <p:spPr bwMode="auto">
              <a:xfrm>
                <a:off x="192" y="960"/>
                <a:ext cx="54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98" name="Line 12"/>
              <p:cNvSpPr>
                <a:spLocks noChangeShapeType="1"/>
              </p:cNvSpPr>
              <p:nvPr/>
            </p:nvSpPr>
            <p:spPr bwMode="auto">
              <a:xfrm>
                <a:off x="192" y="1296"/>
                <a:ext cx="54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99" name="Line 13"/>
              <p:cNvSpPr>
                <a:spLocks noChangeShapeType="1"/>
              </p:cNvSpPr>
              <p:nvPr/>
            </p:nvSpPr>
            <p:spPr bwMode="auto">
              <a:xfrm>
                <a:off x="192" y="1728"/>
                <a:ext cx="54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0" name="Line 14"/>
              <p:cNvSpPr>
                <a:spLocks noChangeShapeType="1"/>
              </p:cNvSpPr>
              <p:nvPr/>
            </p:nvSpPr>
            <p:spPr bwMode="auto">
              <a:xfrm>
                <a:off x="192" y="2160"/>
                <a:ext cx="54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1" name="Line 15"/>
              <p:cNvSpPr>
                <a:spLocks noChangeShapeType="1"/>
              </p:cNvSpPr>
              <p:nvPr/>
            </p:nvSpPr>
            <p:spPr bwMode="auto">
              <a:xfrm>
                <a:off x="192" y="2688"/>
                <a:ext cx="54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2" name="Line 16"/>
              <p:cNvSpPr>
                <a:spLocks noChangeShapeType="1"/>
              </p:cNvSpPr>
              <p:nvPr/>
            </p:nvSpPr>
            <p:spPr bwMode="auto">
              <a:xfrm>
                <a:off x="192" y="3120"/>
                <a:ext cx="54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3" name="Line 17"/>
              <p:cNvSpPr>
                <a:spLocks noChangeShapeType="1"/>
              </p:cNvSpPr>
              <p:nvPr/>
            </p:nvSpPr>
            <p:spPr bwMode="auto">
              <a:xfrm>
                <a:off x="192" y="3552"/>
                <a:ext cx="54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4" name="Text Box 18"/>
              <p:cNvSpPr txBox="1">
                <a:spLocks noChangeArrowheads="1"/>
              </p:cNvSpPr>
              <p:nvPr/>
            </p:nvSpPr>
            <p:spPr bwMode="auto">
              <a:xfrm>
                <a:off x="4224" y="576"/>
                <a:ext cx="1392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400">
                    <a:latin typeface="Nazanin" pitchFamily="2" charset="-78"/>
                  </a:rPr>
                  <a:t> </a:t>
                </a:r>
                <a:r>
                  <a:rPr lang="ar-SA" sz="1400">
                    <a:latin typeface="Nazanin" pitchFamily="2" charset="-78"/>
                  </a:rPr>
                  <a:t>نوع پارادايم</a:t>
                </a:r>
                <a:endParaRPr lang="en-US" sz="1400">
                  <a:latin typeface="Nazanin" pitchFamily="2" charset="-78"/>
                </a:endParaRPr>
              </a:p>
              <a:p>
                <a:pPr algn="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1400">
                    <a:latin typeface="Lotus" pitchFamily="2" charset="-78"/>
                  </a:rPr>
                  <a:t>عوامل مقايسه</a:t>
                </a:r>
                <a:endParaRPr lang="en-US" sz="1400">
                  <a:latin typeface="Lotus" pitchFamily="2" charset="-78"/>
                </a:endParaRPr>
              </a:p>
            </p:txBody>
          </p:sp>
          <p:sp>
            <p:nvSpPr>
              <p:cNvPr id="37905" name="Text Box 19"/>
              <p:cNvSpPr txBox="1">
                <a:spLocks noChangeArrowheads="1"/>
              </p:cNvSpPr>
              <p:nvPr/>
            </p:nvSpPr>
            <p:spPr bwMode="auto">
              <a:xfrm>
                <a:off x="2112" y="3552"/>
                <a:ext cx="2112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تكنولوژي مناسب يعني تكنولوژي مقياس كوچك و كارگربر در مقابل تكنولوژي صنايع بزرگ و سرمايه بر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06" name="Text Box 20"/>
              <p:cNvSpPr txBox="1">
                <a:spLocks noChangeArrowheads="1"/>
              </p:cNvSpPr>
              <p:nvPr/>
            </p:nvSpPr>
            <p:spPr bwMode="auto">
              <a:xfrm>
                <a:off x="4176" y="3552"/>
                <a:ext cx="1440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مفهوم عملياتي از كليد واژه</a:t>
                </a:r>
                <a:r>
                  <a:rPr lang="en-US" sz="2000" b="0"/>
                  <a:t>	</a:t>
                </a:r>
                <a:endParaRPr lang="en-US" sz="2000" b="0">
                  <a:cs typeface="Lotus" pitchFamily="2" charset="-78"/>
                </a:endParaRPr>
              </a:p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07" name="Text Box 21"/>
              <p:cNvSpPr txBox="1">
                <a:spLocks noChangeArrowheads="1"/>
              </p:cNvSpPr>
              <p:nvPr/>
            </p:nvSpPr>
            <p:spPr bwMode="auto">
              <a:xfrm>
                <a:off x="192" y="3552"/>
                <a:ext cx="1940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>
                    <a:cs typeface="Lotus" pitchFamily="2" charset="-78"/>
                  </a:rPr>
                  <a:t>توانمندي تكنولوژيك براساس قدرت جذب، پذيرش و انطباق تكنولوژي خارجي استوار است</a:t>
                </a:r>
                <a:endParaRPr lang="en-US" sz="2000" b="0">
                  <a:cs typeface="Lotus" pitchFamily="2" charset="-78"/>
                </a:endParaRPr>
              </a:p>
            </p:txBody>
          </p:sp>
          <p:sp>
            <p:nvSpPr>
              <p:cNvPr id="37908" name="Text Box 22"/>
              <p:cNvSpPr txBox="1">
                <a:spLocks noChangeArrowheads="1"/>
              </p:cNvSpPr>
              <p:nvPr/>
            </p:nvSpPr>
            <p:spPr bwMode="auto">
              <a:xfrm>
                <a:off x="192" y="3120"/>
                <a:ext cx="1920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مكتب رشد اقتصادي</a:t>
                </a:r>
                <a:endParaRPr lang="en-US" sz="2000" b="0"/>
              </a:p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(مكتب توسعه تكنولوژي ونوآوري)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09" name="Text Box 23"/>
              <p:cNvSpPr txBox="1">
                <a:spLocks noChangeArrowheads="1"/>
              </p:cNvSpPr>
              <p:nvPr/>
            </p:nvSpPr>
            <p:spPr bwMode="auto">
              <a:xfrm>
                <a:off x="4224" y="2688"/>
                <a:ext cx="1396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رابطه بين تكنولوژي انتقالي با تكنولوژي داخلي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0" name="Text Box 24"/>
              <p:cNvSpPr txBox="1">
                <a:spLocks noChangeArrowheads="1"/>
              </p:cNvSpPr>
              <p:nvPr/>
            </p:nvSpPr>
            <p:spPr bwMode="auto">
              <a:xfrm>
                <a:off x="192" y="2160"/>
                <a:ext cx="19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تكنولوژي در يك استراتژي تركيبي هم بايدايجادگرددوهم بايد انتقال يابد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1" name="Text Box 25"/>
              <p:cNvSpPr txBox="1">
                <a:spLocks noChangeArrowheads="1"/>
              </p:cNvSpPr>
              <p:nvPr/>
            </p:nvSpPr>
            <p:spPr bwMode="auto">
              <a:xfrm>
                <a:off x="4176" y="1728"/>
                <a:ext cx="1444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نگرش نسبت به رابطه تكنولوژي داخلي و خارجي</a:t>
                </a:r>
                <a:r>
                  <a:rPr lang="en-US" sz="2000" b="0"/>
                  <a:t> 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2" name="Text Box 26"/>
              <p:cNvSpPr txBox="1">
                <a:spLocks noChangeArrowheads="1"/>
              </p:cNvSpPr>
              <p:nvPr/>
            </p:nvSpPr>
            <p:spPr bwMode="auto">
              <a:xfrm>
                <a:off x="192" y="1728"/>
                <a:ext cx="19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تئوري مكمليت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3" name="Text Box 27"/>
              <p:cNvSpPr txBox="1">
                <a:spLocks noChangeArrowheads="1"/>
              </p:cNvSpPr>
              <p:nvPr/>
            </p:nvSpPr>
            <p:spPr bwMode="auto">
              <a:xfrm>
                <a:off x="192" y="1296"/>
                <a:ext cx="19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شركتهاي چندمليتي عامل انتقال تكنولوژي هستند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4" name="Text Box 28"/>
              <p:cNvSpPr txBox="1">
                <a:spLocks noChangeArrowheads="1"/>
              </p:cNvSpPr>
              <p:nvPr/>
            </p:nvSpPr>
            <p:spPr bwMode="auto">
              <a:xfrm>
                <a:off x="4224" y="1296"/>
                <a:ext cx="139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نگرش نسبت به تأثير عامل خارجي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5" name="Text Box 29"/>
              <p:cNvSpPr txBox="1">
                <a:spLocks noChangeArrowheads="1"/>
              </p:cNvSpPr>
              <p:nvPr/>
            </p:nvSpPr>
            <p:spPr bwMode="auto">
              <a:xfrm>
                <a:off x="2112" y="960"/>
                <a:ext cx="21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جايگزيني واردات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6" name="Text Box 30"/>
              <p:cNvSpPr txBox="1">
                <a:spLocks noChangeArrowheads="1"/>
              </p:cNvSpPr>
              <p:nvPr/>
            </p:nvSpPr>
            <p:spPr bwMode="auto">
              <a:xfrm>
                <a:off x="192" y="960"/>
                <a:ext cx="192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تشويق و توسعه صادرات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7" name="Text Box 31"/>
              <p:cNvSpPr txBox="1">
                <a:spLocks noChangeArrowheads="1"/>
              </p:cNvSpPr>
              <p:nvPr/>
            </p:nvSpPr>
            <p:spPr bwMode="auto">
              <a:xfrm>
                <a:off x="192" y="576"/>
                <a:ext cx="192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>
                    <a:latin typeface="Nazanin" pitchFamily="2" charset="-78"/>
                  </a:rPr>
                  <a:t>توانمندي تكنولوژيك</a:t>
                </a:r>
                <a:r>
                  <a:rPr lang="en-US" sz="2000">
                    <a:latin typeface="Nazanin" pitchFamily="2" charset="-78"/>
                  </a:rPr>
                  <a:t>	</a:t>
                </a:r>
                <a:endParaRPr lang="en-US" sz="200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8" name="Text Box 32"/>
              <p:cNvSpPr txBox="1">
                <a:spLocks noChangeArrowheads="1"/>
              </p:cNvSpPr>
              <p:nvPr/>
            </p:nvSpPr>
            <p:spPr bwMode="auto">
              <a:xfrm>
                <a:off x="2112" y="576"/>
                <a:ext cx="21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>
                    <a:latin typeface="Nazanin" pitchFamily="2" charset="-78"/>
                  </a:rPr>
                  <a:t>تكنولوژي مناسب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19" name="Text Box 33"/>
              <p:cNvSpPr txBox="1">
                <a:spLocks noChangeArrowheads="1"/>
              </p:cNvSpPr>
              <p:nvPr/>
            </p:nvSpPr>
            <p:spPr bwMode="auto">
              <a:xfrm>
                <a:off x="2112" y="1296"/>
                <a:ext cx="211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 dirty="0"/>
                  <a:t>شركتهاي چندمليتي منفي هستند</a:t>
                </a:r>
                <a:r>
                  <a:rPr lang="en-US" sz="2000" b="0" dirty="0"/>
                  <a:t>	</a:t>
                </a:r>
                <a:endParaRPr lang="en-US" sz="2000" b="0" dirty="0">
                  <a:cs typeface="Lotus" pitchFamily="2" charset="-78"/>
                </a:endParaRPr>
              </a:p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000" b="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20" name="Text Box 34"/>
              <p:cNvSpPr txBox="1">
                <a:spLocks noChangeArrowheads="1"/>
              </p:cNvSpPr>
              <p:nvPr/>
            </p:nvSpPr>
            <p:spPr bwMode="auto">
              <a:xfrm>
                <a:off x="2112" y="1728"/>
                <a:ext cx="21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تئوري جانشيني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21" name="Text Box 35"/>
              <p:cNvSpPr txBox="1">
                <a:spLocks noChangeArrowheads="1"/>
              </p:cNvSpPr>
              <p:nvPr/>
            </p:nvSpPr>
            <p:spPr bwMode="auto">
              <a:xfrm>
                <a:off x="2112" y="2160"/>
                <a:ext cx="21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تكنولوژي بايد ايجاد گردد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22" name="Text Box 36"/>
              <p:cNvSpPr txBox="1">
                <a:spLocks noChangeArrowheads="1"/>
              </p:cNvSpPr>
              <p:nvPr/>
            </p:nvSpPr>
            <p:spPr bwMode="auto">
              <a:xfrm>
                <a:off x="2112" y="2688"/>
                <a:ext cx="215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تضعيف كننده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23" name="Text Box 37"/>
              <p:cNvSpPr txBox="1">
                <a:spLocks noChangeArrowheads="1"/>
              </p:cNvSpPr>
              <p:nvPr/>
            </p:nvSpPr>
            <p:spPr bwMode="auto">
              <a:xfrm>
                <a:off x="192" y="2688"/>
                <a:ext cx="196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تقويت كننده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24" name="Text Box 38"/>
              <p:cNvSpPr txBox="1">
                <a:spLocks noChangeArrowheads="1"/>
              </p:cNvSpPr>
              <p:nvPr/>
            </p:nvSpPr>
            <p:spPr bwMode="auto">
              <a:xfrm>
                <a:off x="2112" y="3120"/>
                <a:ext cx="21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مكتب وابستگي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25" name="Text Box 39"/>
              <p:cNvSpPr txBox="1">
                <a:spLocks noChangeArrowheads="1"/>
              </p:cNvSpPr>
              <p:nvPr/>
            </p:nvSpPr>
            <p:spPr bwMode="auto">
              <a:xfrm>
                <a:off x="4224" y="3145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ar-SA" sz="2000" b="0"/>
                  <a:t>مكتب تحت تأثير</a:t>
                </a:r>
                <a:endParaRPr lang="en-US" sz="2000" b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926" name="Line 40"/>
              <p:cNvSpPr>
                <a:spLocks noChangeShapeType="1"/>
              </p:cNvSpPr>
              <p:nvPr/>
            </p:nvSpPr>
            <p:spPr bwMode="auto">
              <a:xfrm flipH="1">
                <a:off x="4224" y="576"/>
                <a:ext cx="139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7927" name="Text Box 41"/>
              <p:cNvSpPr txBox="1">
                <a:spLocks noChangeArrowheads="1"/>
              </p:cNvSpPr>
              <p:nvPr/>
            </p:nvSpPr>
            <p:spPr bwMode="auto">
              <a:xfrm>
                <a:off x="-135" y="0"/>
                <a:ext cx="423" cy="44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>
                <a:spAutoFit/>
              </a:bodyPr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fa-IR" sz="3200" b="0">
                  <a:solidFill>
                    <a:srgbClr val="FF66CC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4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147083" y="914400"/>
            <a:ext cx="44823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dirty="0">
                <a:latin typeface="Nazanin" pitchFamily="2" charset="-78"/>
              </a:rPr>
              <a:t>عوامل مؤثر </a:t>
            </a:r>
            <a:r>
              <a:rPr lang="ar-SA" dirty="0" smtClean="0">
                <a:latin typeface="Nazanin" pitchFamily="2" charset="-78"/>
              </a:rPr>
              <a:t>بر</a:t>
            </a:r>
            <a:r>
              <a:rPr lang="fa-IR" dirty="0" smtClean="0">
                <a:latin typeface="Nazanin" pitchFamily="2" charset="-78"/>
              </a:rPr>
              <a:t> </a:t>
            </a:r>
            <a:r>
              <a:rPr lang="ar-SA" dirty="0" smtClean="0">
                <a:solidFill>
                  <a:srgbClr val="FF0000"/>
                </a:solidFill>
                <a:latin typeface="Nazanin" pitchFamily="2" charset="-78"/>
              </a:rPr>
              <a:t>فرايند</a:t>
            </a:r>
            <a:r>
              <a:rPr lang="ar-SA" dirty="0" smtClean="0">
                <a:latin typeface="Nazanin" pitchFamily="2" charset="-78"/>
              </a:rPr>
              <a:t> </a:t>
            </a:r>
            <a:r>
              <a:rPr lang="ar-SA" dirty="0">
                <a:latin typeface="Nazanin" pitchFamily="2" charset="-78"/>
              </a:rPr>
              <a:t>توسعه فناوري</a:t>
            </a:r>
            <a:endParaRPr lang="en-US" dirty="0">
              <a:latin typeface="Nazanin" pitchFamily="2" charset="-78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878513" y="2249488"/>
            <a:ext cx="2427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/>
              <a:t>1- عوامل مستقيم</a:t>
            </a:r>
            <a:r>
              <a:rPr lang="en-US"/>
              <a:t>.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278313" y="3240088"/>
            <a:ext cx="4027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/>
              <a:t>2- عوامل ضمني (غير مستقيم).</a:t>
            </a:r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688013" y="4184650"/>
            <a:ext cx="2617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/>
              <a:t>3-</a:t>
            </a:r>
            <a:r>
              <a:rPr lang="en-US"/>
              <a:t> </a:t>
            </a:r>
            <a:r>
              <a:rPr lang="ar-SA"/>
              <a:t>عوامل زمينه اي</a:t>
            </a:r>
            <a:r>
              <a:rPr lang="en-US" b="0"/>
              <a:t>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7" grpId="0" autoUpdateAnimBg="0"/>
      <p:bldP spid="31748" grpId="0" autoUpdateAnimBg="0"/>
      <p:bldP spid="31749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7399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2400" b="0" dirty="0">
                <a:cs typeface="Lotus" pitchFamily="2" charset="-78"/>
              </a:rPr>
              <a:t> </a:t>
            </a:r>
            <a:r>
              <a:rPr lang="ar-SA" sz="2400" b="0" dirty="0"/>
              <a:t>به عواملي اطلاق مي گردد كه توسعه فناوري را به صورت مستقيم تحت تاثير قرار مي دهد. اين عوامل شامل </a:t>
            </a:r>
            <a:r>
              <a:rPr lang="ar-SA" sz="2400" b="0" dirty="0">
                <a:solidFill>
                  <a:srgbClr val="FF0000"/>
                </a:solidFill>
              </a:rPr>
              <a:t>قوانين و مقررات خاص پيرامون توسعه فناوري</a:t>
            </a:r>
            <a:r>
              <a:rPr lang="ar-SA" sz="2400" b="0" dirty="0"/>
              <a:t> مي باشند از قبيل </a:t>
            </a:r>
            <a:r>
              <a:rPr lang="ar-SA" sz="2400" b="0" dirty="0">
                <a:solidFill>
                  <a:schemeClr val="accent4">
                    <a:lumMod val="75000"/>
                  </a:schemeClr>
                </a:solidFill>
              </a:rPr>
              <a:t>قوانين و ضوابط انتقال تكنولوژي خارجي به كشور، </a:t>
            </a:r>
            <a:r>
              <a:rPr lang="ar-SA" sz="2400" b="0" dirty="0" smtClean="0">
                <a:solidFill>
                  <a:schemeClr val="accent4">
                    <a:lumMod val="75000"/>
                  </a:schemeClr>
                </a:solidFill>
              </a:rPr>
              <a:t>و</a:t>
            </a:r>
            <a:r>
              <a:rPr lang="fa-IR" sz="2400" b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ar-SA" sz="2400" b="0" dirty="0" smtClean="0">
                <a:solidFill>
                  <a:schemeClr val="accent4">
                    <a:lumMod val="75000"/>
                  </a:schemeClr>
                </a:solidFill>
              </a:rPr>
              <a:t>يا </a:t>
            </a:r>
            <a:r>
              <a:rPr lang="ar-SA" sz="2400" b="0" dirty="0">
                <a:solidFill>
                  <a:schemeClr val="accent4">
                    <a:lumMod val="75000"/>
                  </a:schemeClr>
                </a:solidFill>
              </a:rPr>
              <a:t>قوانين مربوط به كميت و كيفيت امور پژوهش در داخل كشور</a:t>
            </a:r>
            <a:r>
              <a:rPr lang="en-US" sz="2400" b="0" dirty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sz="2400" b="0" dirty="0">
              <a:solidFill>
                <a:schemeClr val="accent4">
                  <a:lumMod val="75000"/>
                </a:schemeClr>
              </a:solidFill>
              <a:cs typeface="Lotus" pitchFamily="2" charset="-78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051050" y="914400"/>
            <a:ext cx="4864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عوامل مستقيم بر فرايند توسعه فناوري</a:t>
            </a:r>
            <a:endParaRPr lang="en-US">
              <a:latin typeface="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5153025"/>
            <a:ext cx="8077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b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ar-SA" sz="2400" b="0"/>
              <a:t>3-</a:t>
            </a:r>
            <a:r>
              <a:rPr lang="en-US" sz="2400" b="0"/>
              <a:t> </a:t>
            </a:r>
            <a:r>
              <a:rPr lang="ar-SA" sz="2400" b="0"/>
              <a:t>عوامل فرهنگي</a:t>
            </a:r>
            <a:r>
              <a:rPr lang="en-US" sz="2400" b="0"/>
              <a:t>  </a:t>
            </a:r>
          </a:p>
          <a:p>
            <a:pPr marL="190500" lvl="1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400" b="0"/>
              <a:t> </a:t>
            </a:r>
            <a:r>
              <a:rPr lang="ar-SA" sz="2400" b="0"/>
              <a:t>كليه عوامل فرهنگي از جمله فرهنگ عمومي كه تأثيرات آن برحوزه علوم و فناوري دركشور قابل توجه مي باشد</a:t>
            </a:r>
            <a:r>
              <a:rPr lang="en-US" sz="2400" b="0"/>
              <a:t>. 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719388" y="914400"/>
            <a:ext cx="36052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عوامل ضمني (غير مستقيم</a:t>
            </a:r>
            <a:r>
              <a:rPr lang="en-US">
                <a:latin typeface="Nazanin" pitchFamily="2" charset="-78"/>
              </a:rPr>
              <a:t> </a:t>
            </a:r>
            <a:r>
              <a:rPr lang="ar-SA">
                <a:latin typeface="Nazanin" pitchFamily="2" charset="-78"/>
              </a:rPr>
              <a:t>)</a:t>
            </a:r>
            <a:endParaRPr lang="en-US">
              <a:latin typeface="Nazanin" pitchFamily="2" charset="-78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مرتبط با توسعه فناوري</a:t>
            </a:r>
            <a:endParaRPr lang="en-US">
              <a:latin typeface="Nazanin" pitchFamily="2" charset="-78"/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5253038" y="1752600"/>
            <a:ext cx="33004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b="0"/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ar-SA" sz="2400" b="0">
                <a:cs typeface="Lotus" pitchFamily="2" charset="-78"/>
              </a:rPr>
              <a:t>1-</a:t>
            </a:r>
            <a:r>
              <a:rPr lang="en-US" sz="2400" b="0">
                <a:cs typeface="Lotus" pitchFamily="2" charset="-78"/>
              </a:rPr>
              <a:t> </a:t>
            </a:r>
            <a:r>
              <a:rPr lang="ar-SA" sz="2400" b="0">
                <a:cs typeface="Lotus" pitchFamily="2" charset="-78"/>
              </a:rPr>
              <a:t>عوامل اقتصادي در سطح ملي</a:t>
            </a:r>
            <a:r>
              <a:rPr lang="en-US" sz="2400" b="0"/>
              <a:t>.</a:t>
            </a:r>
          </a:p>
          <a:p>
            <a:pPr lvl="1"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400" b="0"/>
              <a:t> </a:t>
            </a:r>
            <a:r>
              <a:rPr lang="ar-SA" sz="2400" b="0"/>
              <a:t>مالي وماليات ها</a:t>
            </a:r>
            <a:r>
              <a:rPr lang="en-US" sz="2400" b="0"/>
              <a:t>.</a:t>
            </a:r>
            <a:endParaRPr lang="ar-SA" sz="2400" b="0"/>
          </a:p>
          <a:p>
            <a:pPr lvl="1"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400" b="0"/>
              <a:t> </a:t>
            </a:r>
            <a:r>
              <a:rPr lang="ar-SA" sz="2400" b="0"/>
              <a:t>تعرفه ها</a:t>
            </a:r>
            <a:r>
              <a:rPr lang="en-US" sz="2400" b="0"/>
              <a:t>.</a:t>
            </a:r>
            <a:endParaRPr lang="ar-SA" sz="2400" b="0"/>
          </a:p>
          <a:p>
            <a:pPr lvl="1"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400" b="0"/>
              <a:t> </a:t>
            </a:r>
            <a:r>
              <a:rPr lang="ar-SA" sz="2400" b="0"/>
              <a:t>پولي واعتباري</a:t>
            </a:r>
            <a:endParaRPr lang="en-US" sz="2400" b="0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86075" y="3962400"/>
            <a:ext cx="5664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ar-SA" sz="2400" b="0"/>
              <a:t>2- عوامل انساني</a:t>
            </a:r>
            <a:endParaRPr lang="en-US" sz="2400" b="0"/>
          </a:p>
          <a:p>
            <a:pPr lvl="1"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ar-SA" sz="2400" b="0"/>
              <a:t> سيستم آموزش وپرورش ونوع آموزش وايجاد مهارتها</a:t>
            </a:r>
            <a:r>
              <a:rPr lang="en-US" sz="2400" b="0"/>
              <a:t>.</a:t>
            </a:r>
            <a:endParaRPr lang="ar-SA" sz="2400" b="0"/>
          </a:p>
          <a:p>
            <a:pPr lvl="1"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ar-SA" sz="2400" b="0"/>
              <a:t> سيستم آموزش عالي</a:t>
            </a:r>
            <a:r>
              <a:rPr lang="en-US" sz="2400" b="0"/>
              <a:t>.</a:t>
            </a:r>
            <a:endParaRPr lang="ar-SA" sz="2400" b="0"/>
          </a:p>
          <a:p>
            <a:pPr lvl="1"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ar-SA" sz="2400" b="0"/>
              <a:t> سيستم آموزش هاي صنعتي</a:t>
            </a:r>
            <a:r>
              <a:rPr lang="en-US" sz="2400" b="0"/>
              <a:t>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3850" y="914400"/>
            <a:ext cx="835183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dirty="0">
              <a:latin typeface="Nazanin" pitchFamily="2" charset="-78"/>
            </a:endParaRP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b="0" dirty="0"/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ar-SA" sz="2400" b="0" dirty="0">
                <a:cs typeface="Lotus" pitchFamily="2" charset="-78"/>
              </a:rPr>
              <a:t>عوامل زمينه اي عواملي هستند كه در اثر گذشت قرون در يك كشور ايجاد شده اند</a:t>
            </a:r>
            <a:r>
              <a:rPr lang="en-US" sz="2400" b="0" dirty="0">
                <a:cs typeface="Lotus" pitchFamily="2" charset="-78"/>
              </a:rPr>
              <a:t>.</a:t>
            </a: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sz="2400" b="0" dirty="0"/>
          </a:p>
          <a:p>
            <a:pPr marL="190500" lvl="1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2400" b="0" dirty="0"/>
              <a:t> </a:t>
            </a:r>
            <a:r>
              <a:rPr lang="ar-SA" sz="2400" b="0" dirty="0"/>
              <a:t>نوع آب وهوا</a:t>
            </a:r>
            <a:r>
              <a:rPr lang="en-US" sz="2400" b="0" dirty="0"/>
              <a:t>. </a:t>
            </a:r>
            <a:endParaRPr lang="ar-SA" sz="2400" b="0" dirty="0"/>
          </a:p>
          <a:p>
            <a:pPr marL="190500" lvl="1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2400" b="0" dirty="0"/>
              <a:t> </a:t>
            </a:r>
            <a:r>
              <a:rPr lang="ar-SA" sz="2400" b="0" dirty="0"/>
              <a:t>موقعيت جغرافيايي سياسي</a:t>
            </a:r>
            <a:r>
              <a:rPr lang="en-US" sz="2400" b="0" dirty="0"/>
              <a:t>.</a:t>
            </a:r>
            <a:endParaRPr lang="ar-SA" sz="2400" b="0" dirty="0"/>
          </a:p>
          <a:p>
            <a:pPr marL="190500" lvl="1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2400" b="0" dirty="0"/>
              <a:t> </a:t>
            </a:r>
            <a:r>
              <a:rPr lang="ar-SA" sz="2400" b="0" dirty="0"/>
              <a:t>اندازه </a:t>
            </a:r>
            <a:r>
              <a:rPr lang="ar-SA" sz="2400" b="0" dirty="0" smtClean="0"/>
              <a:t>و</a:t>
            </a:r>
            <a:r>
              <a:rPr lang="fa-IR" sz="2400" b="0" dirty="0" smtClean="0"/>
              <a:t> </a:t>
            </a:r>
            <a:r>
              <a:rPr lang="ar-SA" sz="2400" b="0" dirty="0" smtClean="0"/>
              <a:t>بزرگي </a:t>
            </a:r>
            <a:r>
              <a:rPr lang="ar-SA" sz="2400" b="0" dirty="0"/>
              <a:t>كشور</a:t>
            </a:r>
            <a:r>
              <a:rPr lang="en-US" sz="2400" b="0" dirty="0"/>
              <a:t>.</a:t>
            </a:r>
            <a:endParaRPr lang="ar-SA" sz="2400" b="0" dirty="0"/>
          </a:p>
          <a:p>
            <a:pPr marL="190500" lvl="1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2400" b="0" dirty="0"/>
              <a:t> </a:t>
            </a:r>
            <a:r>
              <a:rPr lang="ar-SA" sz="2400" b="0" dirty="0"/>
              <a:t>موارد اجتماعي </a:t>
            </a:r>
            <a:r>
              <a:rPr lang="ar-SA" sz="2400" b="0" dirty="0" smtClean="0"/>
              <a:t>-</a:t>
            </a:r>
            <a:r>
              <a:rPr lang="fa-IR" sz="2400" b="0" dirty="0" smtClean="0"/>
              <a:t> </a:t>
            </a:r>
            <a:r>
              <a:rPr lang="ar-SA" sz="2400" b="0" dirty="0" smtClean="0"/>
              <a:t>آداب و</a:t>
            </a:r>
            <a:r>
              <a:rPr lang="fa-IR" sz="2400" b="0" dirty="0" smtClean="0"/>
              <a:t> </a:t>
            </a:r>
            <a:r>
              <a:rPr lang="ar-SA" sz="2400" b="0" dirty="0" smtClean="0"/>
              <a:t>رسوم </a:t>
            </a:r>
            <a:r>
              <a:rPr lang="ar-SA" sz="2400" b="0" dirty="0"/>
              <a:t>وسنت ها</a:t>
            </a:r>
            <a:r>
              <a:rPr lang="en-US" sz="2400" b="0" dirty="0"/>
              <a:t>.</a:t>
            </a:r>
            <a:endParaRPr lang="ar-SA" sz="2400" b="0" dirty="0"/>
          </a:p>
          <a:p>
            <a:pPr marL="190500" lvl="1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</a:pPr>
            <a:r>
              <a:rPr lang="en-US" sz="2400" b="0" dirty="0"/>
              <a:t> </a:t>
            </a:r>
            <a:r>
              <a:rPr lang="ar-SA" sz="2400" b="0" dirty="0"/>
              <a:t>فرهنگ ديني ومذهبي</a:t>
            </a:r>
            <a:r>
              <a:rPr lang="en-US" sz="2400" b="0" dirty="0"/>
              <a:t>.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014538" y="914400"/>
            <a:ext cx="4897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عوامل زمينه اي مرتبط با توسعه فناوري</a:t>
            </a:r>
            <a:endParaRPr lang="en-US">
              <a:latin typeface="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1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09800" y="61722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400">
                <a:solidFill>
                  <a:srgbClr val="FF00FF"/>
                </a:solidFill>
              </a:rPr>
              <a:t>فناوری عنصر مؤثر در تبديل  منابع</a:t>
            </a:r>
            <a:r>
              <a:rPr lang="ar-SA" sz="2400"/>
              <a:t> 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 rot="-1381">
            <a:off x="760413" y="228600"/>
            <a:ext cx="8001000" cy="5759450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1524000" y="228600"/>
            <a:ext cx="6127750" cy="575945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124200" y="533400"/>
            <a:ext cx="2971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000">
                <a:solidFill>
                  <a:schemeClr val="folHlink"/>
                </a:solidFill>
              </a:rPr>
              <a:t>فرهنگ سياسي و اجتماعي ملي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a-IR" sz="2000">
                <a:solidFill>
                  <a:schemeClr val="folHlink"/>
                </a:solidFill>
              </a:rPr>
              <a:t> </a:t>
            </a:r>
            <a:r>
              <a:rPr lang="ar-SA" sz="2000">
                <a:solidFill>
                  <a:schemeClr val="folHlink"/>
                </a:solidFill>
              </a:rPr>
              <a:t>و    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fa-IR" sz="2000">
                <a:solidFill>
                  <a:schemeClr val="folHlink"/>
                </a:solidFill>
              </a:rPr>
              <a:t>     </a:t>
            </a:r>
            <a:r>
              <a:rPr lang="ar-SA" sz="2000">
                <a:solidFill>
                  <a:schemeClr val="folHlink"/>
                </a:solidFill>
              </a:rPr>
              <a:t>فرهنگ علوم و فناوري ملي</a:t>
            </a:r>
            <a:r>
              <a:rPr lang="ar-SA" sz="2000">
                <a:solidFill>
                  <a:schemeClr val="folHlink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772400" y="2514600"/>
            <a:ext cx="1143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/>
              <a:t>روابط بين الملل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/>
              <a:t> و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/>
              <a:t>محدوديتها</a:t>
            </a:r>
            <a:endParaRPr lang="ar-SA" sz="1400">
              <a:cs typeface="Times New Roman" pitchFamily="18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04800" y="2590800"/>
            <a:ext cx="1295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/>
              <a:t>روابط بين الملل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/>
              <a:t> و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/>
              <a:t>محدوديتها</a:t>
            </a:r>
            <a:endParaRPr lang="ar-SA" sz="1400">
              <a:cs typeface="Times New Roman" pitchFamily="18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886200" y="4800600"/>
            <a:ext cx="1371600" cy="4572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400">
                <a:latin typeface="Yagut" pitchFamily="2" charset="-78"/>
              </a:rPr>
              <a:t>فناوري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124200" y="2133600"/>
            <a:ext cx="2743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200"/>
              <a:t>فعاليت تبديل هر نوع منابع</a:t>
            </a:r>
            <a:r>
              <a:rPr lang="ar-SA" sz="1800">
                <a:cs typeface="Times New Roman" pitchFamily="18" charset="0"/>
              </a:rPr>
              <a:t> 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715000" y="2971800"/>
            <a:ext cx="1206500" cy="4572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400">
                <a:solidFill>
                  <a:schemeClr val="hlink"/>
                </a:solidFill>
                <a:latin typeface="Yagut" pitchFamily="2" charset="-78"/>
              </a:rPr>
              <a:t>ستانده</a:t>
            </a:r>
            <a:r>
              <a:rPr lang="en-US" sz="2400">
                <a:solidFill>
                  <a:schemeClr val="hlink"/>
                </a:solidFill>
                <a:latin typeface="Yagut" pitchFamily="2" charset="-78"/>
              </a:rPr>
              <a:t> </a:t>
            </a:r>
            <a:r>
              <a:rPr lang="ar-SA" sz="2400">
                <a:solidFill>
                  <a:schemeClr val="hlink"/>
                </a:solidFill>
                <a:latin typeface="Yagut" pitchFamily="2" charset="-78"/>
              </a:rPr>
              <a:t>ها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209800" y="2971800"/>
            <a:ext cx="1066800" cy="4572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400">
                <a:latin typeface="Wingdings 3" pitchFamily="18" charset="2"/>
              </a:rPr>
              <a:t>داده ها</a:t>
            </a:r>
          </a:p>
        </p:txBody>
      </p:sp>
      <p:grpSp>
        <p:nvGrpSpPr>
          <p:cNvPr id="6156" name="Group 12"/>
          <p:cNvGrpSpPr>
            <a:grpSpLocks/>
          </p:cNvGrpSpPr>
          <p:nvPr/>
        </p:nvGrpSpPr>
        <p:grpSpPr bwMode="auto">
          <a:xfrm>
            <a:off x="2057400" y="1905000"/>
            <a:ext cx="5029200" cy="3581400"/>
            <a:chOff x="1296" y="1200"/>
            <a:chExt cx="3168" cy="2256"/>
          </a:xfrm>
        </p:grpSpPr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2112" y="3456"/>
              <a:ext cx="1584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 flipV="1">
              <a:off x="2112" y="2688"/>
              <a:ext cx="0" cy="76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 flipV="1">
              <a:off x="3696" y="2592"/>
              <a:ext cx="0" cy="864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H="1">
              <a:off x="1296" y="2688"/>
              <a:ext cx="81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3696" y="2592"/>
              <a:ext cx="76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1296" y="1200"/>
              <a:ext cx="0" cy="148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 flipV="1">
              <a:off x="4464" y="1200"/>
              <a:ext cx="0" cy="1392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1296" y="1200"/>
              <a:ext cx="316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2064" y="2016"/>
              <a:ext cx="1536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2880" y="2016"/>
              <a:ext cx="0" cy="100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nimBg="1"/>
      <p:bldP spid="8196" grpId="0" animBg="1"/>
      <p:bldP spid="8197" grpId="0" autoUpdateAnimBg="0"/>
      <p:bldP spid="8198" grpId="0" autoUpdateAnimBg="0"/>
      <p:bldP spid="8199" grpId="0" autoUpdateAnimBg="0"/>
      <p:bldP spid="8200" grpId="0" animBg="1" autoUpdateAnimBg="0"/>
      <p:bldP spid="8201" grpId="0" autoUpdateAnimBg="0"/>
      <p:bldP spid="8202" grpId="0" animBg="1" autoUpdateAnimBg="0"/>
      <p:bldP spid="8203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990600" y="381000"/>
            <a:ext cx="670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fa-IR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عوامل موثر بر</a:t>
            </a:r>
            <a:r>
              <a:rPr lang="ar-SA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توسعه فناوري</a:t>
            </a:r>
            <a:endParaRPr lang="en-AU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auto">
          <a:xfrm>
            <a:off x="1066800" y="17526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5000"/>
              </a:lnSpc>
              <a:buClr>
                <a:schemeClr val="folHlink"/>
              </a:buClr>
              <a:buSzPct val="125000"/>
              <a:buFont typeface="Wingdings" pitchFamily="2" charset="2"/>
              <a:buChar char="Ø"/>
            </a:pPr>
            <a:r>
              <a:rPr lang="ar-SA" sz="3200" dirty="0"/>
              <a:t>  </a:t>
            </a:r>
            <a:r>
              <a:rPr lang="ar-SA" sz="2600" dirty="0"/>
              <a:t>توسعه فناوري به كشش تقاضا </a:t>
            </a:r>
            <a:r>
              <a:rPr lang="ar-SA" sz="2600" dirty="0">
                <a:solidFill>
                  <a:srgbClr val="00FF00"/>
                </a:solidFill>
                <a:cs typeface="Times New Roman" pitchFamily="18" charset="0"/>
              </a:rPr>
              <a:t>(</a:t>
            </a:r>
            <a:r>
              <a:rPr lang="en-AU" sz="2600" dirty="0">
                <a:solidFill>
                  <a:srgbClr val="00FF00"/>
                </a:solidFill>
                <a:cs typeface="Times New Roman" pitchFamily="18" charset="0"/>
              </a:rPr>
              <a:t>Demand – Pull</a:t>
            </a:r>
            <a:r>
              <a:rPr lang="ar-SA" sz="2600" dirty="0">
                <a:solidFill>
                  <a:srgbClr val="00FF00"/>
                </a:solidFill>
                <a:cs typeface="Times New Roman" pitchFamily="18" charset="0"/>
              </a:rPr>
              <a:t>)</a:t>
            </a:r>
            <a:r>
              <a:rPr lang="en-US" sz="2600" dirty="0">
                <a:solidFill>
                  <a:srgbClr val="00FF00"/>
                </a:solidFill>
                <a:cs typeface="Times New Roman" pitchFamily="18" charset="0"/>
              </a:rPr>
              <a:t> </a:t>
            </a:r>
            <a:r>
              <a:rPr lang="ar-SA" sz="2600" dirty="0"/>
              <a:t>و فشار عرضه </a:t>
            </a:r>
            <a:r>
              <a:rPr lang="ar-SA" sz="2600" dirty="0">
                <a:solidFill>
                  <a:srgbClr val="00FF00"/>
                </a:solidFill>
              </a:rPr>
              <a:t>(</a:t>
            </a:r>
            <a:r>
              <a:rPr lang="en-AU" sz="2600" dirty="0">
                <a:solidFill>
                  <a:srgbClr val="00FF00"/>
                </a:solidFill>
              </a:rPr>
              <a:t>Supply – Push</a:t>
            </a:r>
            <a:r>
              <a:rPr lang="ar-SA" sz="2600" dirty="0">
                <a:solidFill>
                  <a:srgbClr val="00FF00"/>
                </a:solidFill>
              </a:rPr>
              <a:t>)</a:t>
            </a:r>
            <a:r>
              <a:rPr lang="ar-SA" sz="2600" dirty="0"/>
              <a:t> آن بستگي دارد.</a:t>
            </a:r>
          </a:p>
          <a:p>
            <a:pPr marL="342900" indent="-342900">
              <a:lnSpc>
                <a:spcPct val="115000"/>
              </a:lnSpc>
              <a:buClr>
                <a:schemeClr val="folHlink"/>
              </a:buClr>
              <a:buSzPct val="125000"/>
              <a:buFont typeface="Wingdings" pitchFamily="2" charset="2"/>
              <a:buNone/>
            </a:pPr>
            <a:endParaRPr lang="ar-SA" sz="2600" b="0" dirty="0"/>
          </a:p>
          <a:p>
            <a:pPr marL="342900" indent="-342900">
              <a:lnSpc>
                <a:spcPct val="115000"/>
              </a:lnSpc>
              <a:buClr>
                <a:schemeClr val="folHlink"/>
              </a:buClr>
              <a:buSzPct val="125000"/>
              <a:buFont typeface="Wingdings" pitchFamily="2" charset="2"/>
              <a:buChar char="Ø"/>
            </a:pPr>
            <a:r>
              <a:rPr lang="ar-SA" sz="2600" dirty="0"/>
              <a:t>  كشش تقاضا از طريق سيستم انگيزشي جامعه بوجود مي‌آيد.</a:t>
            </a:r>
          </a:p>
          <a:p>
            <a:pPr marL="342900" indent="-342900">
              <a:lnSpc>
                <a:spcPct val="115000"/>
              </a:lnSpc>
              <a:buClr>
                <a:schemeClr val="folHlink"/>
              </a:buClr>
              <a:buSzPct val="125000"/>
              <a:buFont typeface="Wingdings" pitchFamily="2" charset="2"/>
              <a:buNone/>
            </a:pPr>
            <a:endParaRPr lang="ar-SA" sz="2600" b="0" dirty="0"/>
          </a:p>
          <a:p>
            <a:pPr marL="342900" indent="-342900" algn="r">
              <a:lnSpc>
                <a:spcPct val="115000"/>
              </a:lnSpc>
              <a:buClr>
                <a:schemeClr val="folHlink"/>
              </a:buClr>
              <a:buSzPct val="125000"/>
              <a:buFont typeface="Wingdings" pitchFamily="2" charset="2"/>
              <a:buChar char="Ø"/>
            </a:pPr>
            <a:r>
              <a:rPr lang="ar-SA" sz="2600" dirty="0"/>
              <a:t>  فشار عرضه از طريق توانمنديهاي تكنولوژيك و نهادهاي  مرتبط با آن سنجيده مي‌شود</a:t>
            </a:r>
            <a:r>
              <a:rPr lang="ar-SA" sz="2600" b="0" dirty="0">
                <a:cs typeface="Times New Roman" pitchFamily="18" charset="0"/>
              </a:rPr>
              <a:t> </a:t>
            </a:r>
            <a:endParaRPr lang="en-AU" sz="2600" b="0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 autoUpdateAnimBg="0"/>
      <p:bldP spid="272387" grpId="0" build="p" autoUpdateAnimBg="0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609600" y="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fa-IR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عوامل موثر بر</a:t>
            </a:r>
            <a:r>
              <a:rPr lang="ar-SA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توسعه فناوری</a:t>
            </a:r>
            <a:r>
              <a:rPr lang="en-AU" sz="4400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Times New Roman" pitchFamily="18" charset="0"/>
              </a:rPr>
              <a:t> </a:t>
            </a:r>
            <a:r>
              <a:rPr lang="fa-I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(ادامه)</a:t>
            </a:r>
            <a:endParaRPr lang="en-AU" sz="2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151576" name="Group 24"/>
          <p:cNvGraphicFramePr>
            <a:graphicFrameLocks noGrp="1"/>
          </p:cNvGraphicFramePr>
          <p:nvPr>
            <p:ph type="tbl" idx="4294967295"/>
          </p:nvPr>
        </p:nvGraphicFramePr>
        <p:xfrm>
          <a:off x="76200" y="914400"/>
          <a:ext cx="9067800" cy="5480306"/>
        </p:xfrm>
        <a:graphic>
          <a:graphicData uri="http://schemas.openxmlformats.org/drawingml/2006/table">
            <a:tbl>
              <a:tblPr rtl="1"/>
              <a:tblGrid>
                <a:gridCol w="3505200"/>
                <a:gridCol w="1187450"/>
                <a:gridCol w="869950"/>
                <a:gridCol w="3505200"/>
              </a:tblGrid>
              <a:tr h="48577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طرف تقاضا (كشش تقاضا)</a:t>
                      </a: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طرف عرضه (فشار عرضه)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انگيزشها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توانمندي‌ها</a:t>
                      </a:r>
                      <a:endParaRPr kumimoji="0" lang="en-A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نهادها</a:t>
                      </a:r>
                      <a:endParaRPr kumimoji="0" lang="en-A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31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سياستهاي اقتصادي (مالي – ارزي – پولي)</a:t>
                      </a: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سياستهاي صنعتي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سياستهاي توسعه فناوری</a:t>
                      </a: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سياستهاي تجاري</a:t>
                      </a: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</a:t>
                      </a:r>
                      <a:r>
                        <a:rPr kumimoji="0" lang="ar-SA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حقوق مالكيت معنوي</a:t>
                      </a: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</a:t>
                      </a:r>
                      <a:endParaRPr kumimoji="0" lang="en-A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مهارتها</a:t>
                      </a: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سرمايه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ar-SA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اطلاعات فناوری</a:t>
                      </a:r>
                      <a:r>
                        <a:rPr kumimoji="0" 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نهادهاي آموزشي (فني – حرفه‌اي – آموزش عمومي – آموزش عالي)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نهادهاي پژوهشي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نهادهاي طراحي – مهندسي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نهادهاي مالي</a:t>
                      </a: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نهادهاي برنامه‌ريزي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نهادهاي توسعه فناوری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ar-SA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نهادهاي مديريتي (قوانين و مقررات) </a:t>
                      </a:r>
                      <a:endParaRPr kumimoji="0" lang="en-AU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71775" y="44450"/>
            <a:ext cx="3455988" cy="720725"/>
          </a:xfrm>
        </p:spPr>
        <p:txBody>
          <a:bodyPr/>
          <a:lstStyle/>
          <a:p>
            <a:pPr eaLnBrk="1" hangingPunct="1"/>
            <a:r>
              <a:rPr lang="ar-SA" sz="3600" b="1" smtClean="0">
                <a:cs typeface="Titr" pitchFamily="2" charset="-78"/>
              </a:rPr>
              <a:t>تعريف نوآوري</a:t>
            </a:r>
            <a:endParaRPr lang="en-US" sz="3600" b="1" smtClean="0">
              <a:cs typeface="Titr" pitchFamily="2" charset="-78"/>
            </a:endParaRP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08050"/>
            <a:ext cx="8497888" cy="1317625"/>
          </a:xfrm>
        </p:spPr>
        <p:txBody>
          <a:bodyPr rtlCol="1">
            <a:normAutofit fontScale="92500" lnSpcReduction="10000"/>
          </a:bodyPr>
          <a:lstStyle/>
          <a:p>
            <a:pPr algn="r"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fa-IR" sz="2600" b="1" dirty="0" smtClean="0">
                <a:cs typeface="Yagut" pitchFamily="2" charset="-78"/>
              </a:rPr>
              <a:t> </a:t>
            </a:r>
            <a:r>
              <a:rPr lang="ar-SA" sz="2600" b="1" dirty="0" smtClean="0">
                <a:cs typeface="Yagut" pitchFamily="2" charset="-78"/>
              </a:rPr>
              <a:t>ارائه ايده جديد و مفيد و انتقال سريع آن به بازار و بكارگيري</a:t>
            </a:r>
            <a:r>
              <a:rPr lang="fa-IR" sz="2600" b="1" dirty="0" smtClean="0">
                <a:cs typeface="Yagut" pitchFamily="2" charset="-78"/>
              </a:rPr>
              <a:t> </a:t>
            </a:r>
            <a:r>
              <a:rPr lang="ar-SA" sz="2600" b="1" dirty="0" smtClean="0">
                <a:cs typeface="Yagut" pitchFamily="2" charset="-78"/>
              </a:rPr>
              <a:t>آن در</a:t>
            </a:r>
            <a:endParaRPr lang="fa-IR" sz="2600" b="1" dirty="0" smtClean="0">
              <a:cs typeface="Yagut" pitchFamily="2" charset="-78"/>
            </a:endParaRPr>
          </a:p>
          <a:p>
            <a:pPr algn="r"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None/>
              <a:defRPr/>
            </a:pPr>
            <a:r>
              <a:rPr lang="fa-IR" sz="2600" b="1" dirty="0" smtClean="0">
                <a:cs typeface="Yagut" pitchFamily="2" charset="-78"/>
              </a:rPr>
              <a:t>    </a:t>
            </a:r>
            <a:r>
              <a:rPr lang="ar-SA" sz="2600" b="1" dirty="0" smtClean="0">
                <a:cs typeface="Yagut" pitchFamily="2" charset="-78"/>
              </a:rPr>
              <a:t>سازمان، براي توليد ارزانتر و بهتر محصولات يا كسب</a:t>
            </a:r>
            <a:r>
              <a:rPr lang="fa-IR" sz="2600" b="1" dirty="0" smtClean="0">
                <a:cs typeface="Yagut" pitchFamily="2" charset="-78"/>
              </a:rPr>
              <a:t> </a:t>
            </a:r>
            <a:r>
              <a:rPr lang="ar-SA" sz="2600" b="1" dirty="0" smtClean="0">
                <a:cs typeface="Yagut" pitchFamily="2" charset="-78"/>
              </a:rPr>
              <a:t>حمايت</a:t>
            </a:r>
            <a:r>
              <a:rPr lang="fa-IR" sz="2600" b="1" dirty="0" smtClean="0">
                <a:cs typeface="Yagut" pitchFamily="2" charset="-78"/>
              </a:rPr>
              <a:t> </a:t>
            </a:r>
            <a:r>
              <a:rPr lang="ar-SA" sz="2600" b="1" dirty="0" smtClean="0">
                <a:cs typeface="Yagut" pitchFamily="2" charset="-78"/>
              </a:rPr>
              <a:t>مؤثرتر</a:t>
            </a:r>
            <a:endParaRPr lang="fa-IR" sz="2600" b="1" dirty="0" smtClean="0">
              <a:cs typeface="Yagut" pitchFamily="2" charset="-78"/>
            </a:endParaRPr>
          </a:p>
          <a:p>
            <a:pPr algn="r"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None/>
              <a:defRPr/>
            </a:pPr>
            <a:r>
              <a:rPr lang="fa-IR" sz="2600" b="1" dirty="0" smtClean="0">
                <a:cs typeface="Yagut" pitchFamily="2" charset="-78"/>
              </a:rPr>
              <a:t>   </a:t>
            </a:r>
            <a:r>
              <a:rPr lang="ar-SA" sz="2600" b="1" dirty="0" smtClean="0">
                <a:cs typeface="Yagut" pitchFamily="2" charset="-78"/>
              </a:rPr>
              <a:t> مشتريان</a:t>
            </a:r>
            <a:endParaRPr lang="en-US" sz="2600" b="1" dirty="0" smtClean="0">
              <a:cs typeface="Yagut" pitchFamily="2" charset="-78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95288" y="2278063"/>
            <a:ext cx="82804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130000"/>
              </a:lnSpc>
              <a:buClrTx/>
              <a:buSzTx/>
              <a:buFont typeface="Wingdings" pitchFamily="2" charset="2"/>
              <a:buChar char="v"/>
            </a:pPr>
            <a:r>
              <a:rPr lang="ar-SA" sz="2600">
                <a:cs typeface="Yagut" pitchFamily="2" charset="-78"/>
              </a:rPr>
              <a:t>تبديل يك ايده به عمل براي اولين بار</a:t>
            </a:r>
          </a:p>
          <a:p>
            <a:pPr algn="r">
              <a:lnSpc>
                <a:spcPct val="130000"/>
              </a:lnSpc>
              <a:buClrTx/>
              <a:buSzTx/>
              <a:buFont typeface="Wingdings" pitchFamily="2" charset="2"/>
              <a:buChar char="v"/>
            </a:pPr>
            <a:r>
              <a:rPr lang="ar-SA" sz="2600">
                <a:cs typeface="Yagut" pitchFamily="2" charset="-78"/>
              </a:rPr>
              <a:t>شومپيتر نوآوري را به پنج دسته تقسيم كرده است:</a:t>
            </a:r>
          </a:p>
          <a:p>
            <a:pPr algn="r">
              <a:lnSpc>
                <a:spcPct val="130000"/>
              </a:lnSpc>
              <a:buClrTx/>
              <a:buSzTx/>
              <a:buFontTx/>
              <a:buChar char="-"/>
            </a:pPr>
            <a:r>
              <a:rPr lang="ar-SA" sz="2600">
                <a:cs typeface="Yagut" pitchFamily="2" charset="-78"/>
              </a:rPr>
              <a:t>معرفي محصول جديد يا تغيير در كيفيت محصول موجود</a:t>
            </a:r>
          </a:p>
          <a:p>
            <a:pPr algn="r">
              <a:lnSpc>
                <a:spcPct val="130000"/>
              </a:lnSpc>
              <a:buClrTx/>
              <a:buSzTx/>
              <a:buFontTx/>
              <a:buChar char="-"/>
            </a:pPr>
            <a:r>
              <a:rPr lang="ar-SA" sz="2600">
                <a:cs typeface="Yagut" pitchFamily="2" charset="-78"/>
              </a:rPr>
              <a:t>معرفي فرايند جديد يا تغيير در كيفيت فرآيند موجود</a:t>
            </a:r>
          </a:p>
          <a:p>
            <a:pPr algn="r">
              <a:lnSpc>
                <a:spcPct val="130000"/>
              </a:lnSpc>
              <a:buClrTx/>
              <a:buSzTx/>
              <a:buFontTx/>
              <a:buChar char="-"/>
            </a:pPr>
            <a:r>
              <a:rPr lang="ar-SA" sz="2600">
                <a:cs typeface="Yagut" pitchFamily="2" charset="-78"/>
              </a:rPr>
              <a:t>نوآوري در ايجاد بازار جديد</a:t>
            </a:r>
          </a:p>
          <a:p>
            <a:pPr algn="r">
              <a:lnSpc>
                <a:spcPct val="130000"/>
              </a:lnSpc>
              <a:buClrTx/>
              <a:buSzTx/>
              <a:buFontTx/>
              <a:buChar char="-"/>
            </a:pPr>
            <a:r>
              <a:rPr lang="ar-SA" sz="2600">
                <a:cs typeface="Yagut" pitchFamily="2" charset="-78"/>
              </a:rPr>
              <a:t>نوآوري در منابع جديد (مواد اوليه)</a:t>
            </a:r>
          </a:p>
          <a:p>
            <a:pPr algn="r">
              <a:lnSpc>
                <a:spcPct val="130000"/>
              </a:lnSpc>
              <a:buClrTx/>
              <a:buSzTx/>
              <a:buFontTx/>
              <a:buChar char="-"/>
            </a:pPr>
            <a:r>
              <a:rPr lang="ar-SA" sz="2600">
                <a:cs typeface="Yagut" pitchFamily="2" charset="-78"/>
              </a:rPr>
              <a:t>نوآوري در سازماندهي</a:t>
            </a:r>
          </a:p>
          <a:p>
            <a:pPr algn="r">
              <a:lnSpc>
                <a:spcPct val="130000"/>
              </a:lnSpc>
              <a:buClrTx/>
              <a:buSzTx/>
              <a:buFontTx/>
              <a:buNone/>
            </a:pPr>
            <a:endParaRPr lang="en-US" sz="260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36600"/>
          </a:xfrm>
        </p:spPr>
        <p:txBody>
          <a:bodyPr/>
          <a:lstStyle/>
          <a:p>
            <a:pPr eaLnBrk="1" hangingPunct="1"/>
            <a:r>
              <a:rPr lang="ar-SA" sz="3200" smtClean="0">
                <a:cs typeface="Titr" pitchFamily="2" charset="-78"/>
              </a:rPr>
              <a:t>نوآوري تكنولوژيكي</a:t>
            </a:r>
            <a:endParaRPr lang="en-US" sz="3200" smtClean="0">
              <a:cs typeface="Titr" pitchFamily="2" charset="-78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36845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ar-SA" b="1" smtClean="0">
                <a:cs typeface="Yagut" pitchFamily="2" charset="-78"/>
              </a:rPr>
              <a:t>خلق محصولات و فرآيندهاي جديد و يا تغييرات تكنولوژيكي در آنها</a:t>
            </a:r>
            <a:endParaRPr lang="en-US" b="1" smtClean="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mtClean="0">
                <a:cs typeface="Titr" pitchFamily="2" charset="-78"/>
              </a:rPr>
              <a:t>نوآوري محصول</a:t>
            </a:r>
            <a:endParaRPr lang="en-US" smtClean="0">
              <a:cs typeface="Titr" pitchFamily="2" charset="-78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ar-SA" sz="3600" b="1" smtClean="0">
                <a:cs typeface="Yagut" pitchFamily="2" charset="-78"/>
              </a:rPr>
              <a:t>- نوآوري بنيادي در محصول كه به خلق محصول جديد منتهي مي‌شود.</a:t>
            </a:r>
          </a:p>
          <a:p>
            <a:pPr algn="just"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ar-SA" sz="3600" b="1" smtClean="0">
                <a:cs typeface="Yagut" pitchFamily="2" charset="-78"/>
              </a:rPr>
              <a:t>- نوآوري تكاملي در محصول موجود كه به بهبود محصول جديد منتهي مي‌شود.</a:t>
            </a:r>
            <a:endParaRPr lang="en-US" sz="3600" b="1" smtClean="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mtClean="0">
                <a:cs typeface="Titr" pitchFamily="2" charset="-78"/>
              </a:rPr>
              <a:t>نوآوري فرآيند</a:t>
            </a:r>
            <a:endParaRPr lang="en-US" smtClean="0">
              <a:cs typeface="Titr" pitchFamily="2" charset="-78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-SA" smtClean="0">
                <a:cs typeface="Yagut" pitchFamily="2" charset="-78"/>
              </a:rPr>
              <a:t>- نوآوري بنيادي در تكنولوژي توليد محصول (در قالب تجهيزات جديد يا روشهاي مديريتي و يا هر دوي آنها)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-SA" smtClean="0">
                <a:cs typeface="Yagut" pitchFamily="2" charset="-78"/>
              </a:rPr>
              <a:t>- نوآوري تكاملي در فرآيند توليد محصول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smtClean="0">
              <a:cs typeface="Yagut" pitchFamily="2" charset="-78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-SA" smtClean="0">
                <a:cs typeface="Yagut" pitchFamily="2" charset="-78"/>
              </a:rPr>
              <a:t>يادآوري: نوآوري فرايند و محصول كاملاً به يكديگر وابسته‌اند – هرچه نرخ نوآوري محصول كاهش مي‌يابد نرخ رشد نوآوري فرآيند افزايش مي‌يابد.</a:t>
            </a:r>
            <a:endParaRPr lang="en-US" smtClean="0">
              <a:cs typeface="Yagut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685800" y="609600"/>
            <a:ext cx="7772400" cy="5562600"/>
          </a:xfrm>
          <a:prstGeom prst="roundRect">
            <a:avLst>
              <a:gd name="adj" fmla="val 10051"/>
            </a:avLst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1524000" y="1676400"/>
            <a:ext cx="6157913" cy="3486150"/>
          </a:xfrm>
          <a:prstGeom prst="roundRect">
            <a:avLst>
              <a:gd name="adj" fmla="val 10051"/>
            </a:avLst>
          </a:prstGeom>
          <a:solidFill>
            <a:srgbClr val="00FF00"/>
          </a:solidFill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3502025" y="2820988"/>
            <a:ext cx="2200275" cy="1285875"/>
          </a:xfrm>
          <a:prstGeom prst="ellipse">
            <a:avLst/>
          </a:prstGeom>
          <a:solidFill>
            <a:schemeClr val="tx2"/>
          </a:solidFill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0">
              <a:solidFill>
                <a:schemeClr val="hlink"/>
              </a:solidFill>
              <a:cs typeface="Arial" charset="0"/>
            </a:endParaRPr>
          </a:p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hlink"/>
                </a:solidFill>
                <a:cs typeface="Arial" charset="0"/>
              </a:rPr>
              <a:t>Firms</a:t>
            </a:r>
            <a:r>
              <a:rPr lang="en-US" sz="2000" b="0">
                <a:solidFill>
                  <a:schemeClr val="hlink"/>
                </a:solidFill>
                <a:cs typeface="Arial" charset="0"/>
              </a:rPr>
              <a:t> </a:t>
            </a:r>
            <a:endParaRPr lang="en-US" sz="2000" b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524000" y="3505200"/>
            <a:ext cx="1906588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5715000" y="3505200"/>
            <a:ext cx="1900238" cy="15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>
            <a:off x="838200" y="5105400"/>
            <a:ext cx="879475" cy="838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7391400" y="5105400"/>
            <a:ext cx="914400" cy="914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4648200" y="685800"/>
            <a:ext cx="1588" cy="965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1828800" y="838200"/>
            <a:ext cx="2200275" cy="644525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0">
                <a:solidFill>
                  <a:schemeClr val="hlink"/>
                </a:solidFill>
                <a:cs typeface="Arial" charset="0"/>
              </a:rPr>
              <a:t>Social-Cultural</a:t>
            </a:r>
          </a:p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0">
                <a:solidFill>
                  <a:schemeClr val="hlink"/>
                </a:solidFill>
                <a:cs typeface="Arial" charset="0"/>
              </a:rPr>
              <a:t>Environment</a:t>
            </a:r>
          </a:p>
          <a:p>
            <a:pPr algn="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000" b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5105400" y="838200"/>
            <a:ext cx="2346325" cy="644525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0">
                <a:solidFill>
                  <a:schemeClr val="hlink"/>
                </a:solidFill>
                <a:cs typeface="Arial" charset="0"/>
              </a:rPr>
              <a:t>Techno-Economic</a:t>
            </a:r>
          </a:p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0">
                <a:solidFill>
                  <a:schemeClr val="hlink"/>
                </a:solidFill>
                <a:cs typeface="Arial" charset="0"/>
              </a:rPr>
              <a:t>Environment</a:t>
            </a:r>
            <a:endParaRPr lang="en-US" sz="2000" b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3276600" y="1905000"/>
            <a:ext cx="2640013" cy="381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hlink"/>
                </a:solidFill>
                <a:cs typeface="Arial" charset="0"/>
              </a:rPr>
              <a:t>Incentives and Stimuli</a:t>
            </a:r>
            <a:endParaRPr lang="en-US" sz="200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2590800" y="4572000"/>
            <a:ext cx="4252913" cy="381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hlink"/>
                </a:solidFill>
                <a:cs typeface="Arial" charset="0"/>
              </a:rPr>
              <a:t>Creation and Learning of Knoeledge</a:t>
            </a:r>
            <a:endParaRPr lang="en-US" sz="200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2895600" y="5334000"/>
            <a:ext cx="3429000" cy="6858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0">
                <a:solidFill>
                  <a:schemeClr val="hlink"/>
                </a:solidFill>
                <a:cs typeface="Arial" charset="0"/>
              </a:rPr>
              <a:t>Scientific and Technological </a:t>
            </a:r>
          </a:p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0">
                <a:solidFill>
                  <a:schemeClr val="hlink"/>
                </a:solidFill>
                <a:cs typeface="Arial" charset="0"/>
              </a:rPr>
              <a:t>Infrastructure </a:t>
            </a:r>
            <a:endParaRPr lang="en-US" sz="2000" b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990600" y="762000"/>
            <a:ext cx="7086600" cy="5334000"/>
          </a:xfrm>
          <a:prstGeom prst="roundRect">
            <a:avLst>
              <a:gd name="adj" fmla="val 5847"/>
            </a:avLst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75459" name="Oval 3"/>
          <p:cNvSpPr>
            <a:spLocks noChangeArrowheads="1"/>
          </p:cNvSpPr>
          <p:nvPr/>
        </p:nvSpPr>
        <p:spPr bwMode="auto">
          <a:xfrm>
            <a:off x="2819400" y="228600"/>
            <a:ext cx="4267200" cy="16002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275460" name="AutoShape 4"/>
          <p:cNvSpPr>
            <a:spLocks noChangeArrowheads="1"/>
          </p:cNvSpPr>
          <p:nvPr/>
        </p:nvSpPr>
        <p:spPr bwMode="auto">
          <a:xfrm>
            <a:off x="2819400" y="1981200"/>
            <a:ext cx="4386263" cy="2628900"/>
          </a:xfrm>
          <a:prstGeom prst="roundRect">
            <a:avLst>
              <a:gd name="adj" fmla="val 14227"/>
            </a:avLst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4114800" y="2133600"/>
            <a:ext cx="1752600" cy="3048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>
                <a:solidFill>
                  <a:schemeClr val="hlink"/>
                </a:solidFill>
                <a:cs typeface="B Nazanin" pitchFamily="2" charset="-78"/>
              </a:rPr>
              <a:t>شركتهاي رقيب</a:t>
            </a:r>
            <a:endParaRPr lang="en-US" sz="14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4191000" y="4191000"/>
            <a:ext cx="1673225" cy="3429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>
                <a:solidFill>
                  <a:schemeClr val="hlink"/>
                </a:solidFill>
                <a:cs typeface="B Nazanin" pitchFamily="2" charset="-78"/>
              </a:rPr>
              <a:t>شركتهاي رقيب</a:t>
            </a:r>
            <a:endParaRPr lang="en-US" sz="14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83" name="AutoShape 7"/>
          <p:cNvSpPr>
            <a:spLocks noChangeArrowheads="1"/>
          </p:cNvSpPr>
          <p:nvPr/>
        </p:nvSpPr>
        <p:spPr bwMode="auto">
          <a:xfrm rot="5400000">
            <a:off x="6324600" y="3124200"/>
            <a:ext cx="1143000" cy="3810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solidFill>
                  <a:schemeClr val="hlink"/>
                </a:solidFill>
                <a:cs typeface="B Nazanin" pitchFamily="2" charset="-78"/>
              </a:rPr>
              <a:t>عرضه‌كنندگان</a:t>
            </a:r>
            <a:endParaRPr lang="en-US" sz="12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84" name="AutoShape 8"/>
          <p:cNvSpPr>
            <a:spLocks noChangeArrowheads="1"/>
          </p:cNvSpPr>
          <p:nvPr/>
        </p:nvSpPr>
        <p:spPr bwMode="auto">
          <a:xfrm rot="5400000">
            <a:off x="2495550" y="2990850"/>
            <a:ext cx="1371600" cy="4191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solidFill>
                  <a:schemeClr val="hlink"/>
                </a:solidFill>
                <a:cs typeface="B Nazanin" pitchFamily="2" charset="-78"/>
              </a:rPr>
              <a:t>خريداران و مصرف‌كنندگان</a:t>
            </a:r>
            <a:endParaRPr lang="en-US" sz="12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275465" name="Oval 9"/>
          <p:cNvSpPr>
            <a:spLocks noChangeArrowheads="1"/>
          </p:cNvSpPr>
          <p:nvPr/>
        </p:nvSpPr>
        <p:spPr bwMode="auto">
          <a:xfrm>
            <a:off x="2743200" y="4724400"/>
            <a:ext cx="4343400" cy="19431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275466" name="Oval 10"/>
          <p:cNvSpPr>
            <a:spLocks noChangeArrowheads="1"/>
          </p:cNvSpPr>
          <p:nvPr/>
        </p:nvSpPr>
        <p:spPr bwMode="auto">
          <a:xfrm>
            <a:off x="3962400" y="2895600"/>
            <a:ext cx="2092325" cy="914400"/>
          </a:xfrm>
          <a:prstGeom prst="ellipse">
            <a:avLst/>
          </a:prstGeom>
          <a:solidFill>
            <a:schemeClr val="tx2"/>
          </a:solidFill>
          <a:ln w="19050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ar-SA" sz="900">
              <a:solidFill>
                <a:schemeClr val="hlink"/>
              </a:solidFill>
              <a:cs typeface="B Nazanin" pitchFamily="2" charset="-78"/>
            </a:endParaRPr>
          </a:p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sz="1800">
                <a:solidFill>
                  <a:schemeClr val="hlink"/>
                </a:solidFill>
                <a:cs typeface="B Nazanin" pitchFamily="2" charset="-78"/>
              </a:rPr>
              <a:t>توليدكنندگان</a:t>
            </a:r>
            <a:endParaRPr lang="en-US" sz="1800">
              <a:solidFill>
                <a:schemeClr val="hlink"/>
              </a:solidFill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50187" name="Oval 11"/>
          <p:cNvSpPr>
            <a:spLocks noChangeArrowheads="1"/>
          </p:cNvSpPr>
          <p:nvPr/>
        </p:nvSpPr>
        <p:spPr bwMode="auto">
          <a:xfrm>
            <a:off x="1143000" y="3086100"/>
            <a:ext cx="1143000" cy="571500"/>
          </a:xfrm>
          <a:prstGeom prst="ellipse">
            <a:avLst/>
          </a:prstGeom>
          <a:solidFill>
            <a:schemeClr val="tx2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800">
                <a:solidFill>
                  <a:schemeClr val="hlink"/>
                </a:solidFill>
                <a:cs typeface="B Nazanin" pitchFamily="2" charset="-78"/>
              </a:rPr>
              <a:t>دولت</a:t>
            </a:r>
            <a:endParaRPr lang="en-US" sz="18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88" name="Oval 12"/>
          <p:cNvSpPr>
            <a:spLocks noChangeArrowheads="1"/>
          </p:cNvSpPr>
          <p:nvPr/>
        </p:nvSpPr>
        <p:spPr bwMode="auto">
          <a:xfrm>
            <a:off x="2895600" y="5334000"/>
            <a:ext cx="1103313" cy="685800"/>
          </a:xfrm>
          <a:prstGeom prst="ellipse">
            <a:avLst/>
          </a:prstGeom>
          <a:solidFill>
            <a:schemeClr val="tx2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>
                <a:solidFill>
                  <a:schemeClr val="hlink"/>
                </a:solidFill>
                <a:cs typeface="B Nazanin" pitchFamily="2" charset="-78"/>
              </a:rPr>
              <a:t>دانشگاهها</a:t>
            </a:r>
            <a:endParaRPr lang="en-US" sz="14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89" name="Oval 13"/>
          <p:cNvSpPr>
            <a:spLocks noChangeArrowheads="1"/>
          </p:cNvSpPr>
          <p:nvPr/>
        </p:nvSpPr>
        <p:spPr bwMode="auto">
          <a:xfrm>
            <a:off x="5791200" y="5334000"/>
            <a:ext cx="1066800" cy="685800"/>
          </a:xfrm>
          <a:prstGeom prst="ellipse">
            <a:avLst/>
          </a:prstGeom>
          <a:solidFill>
            <a:schemeClr val="tx2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100">
                <a:solidFill>
                  <a:schemeClr val="hlink"/>
                </a:solidFill>
                <a:cs typeface="B Nazanin" pitchFamily="2" charset="-78"/>
              </a:rPr>
              <a:t>مؤسسات تحقيقات عمومي</a:t>
            </a:r>
            <a:endParaRPr lang="en-US" sz="11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733800" y="6134100"/>
            <a:ext cx="2217738" cy="3429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solidFill>
                  <a:schemeClr val="hlink"/>
                </a:solidFill>
                <a:cs typeface="B Nazanin" pitchFamily="2" charset="-78"/>
              </a:rPr>
              <a:t>محيط بين‌المللي علوم و تكنولوژي</a:t>
            </a:r>
            <a:endParaRPr lang="en-US" sz="12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3886200" y="5143500"/>
            <a:ext cx="1952625" cy="2286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solidFill>
                  <a:schemeClr val="hlink"/>
                </a:solidFill>
                <a:cs typeface="B Nazanin" pitchFamily="2" charset="-78"/>
              </a:rPr>
              <a:t>زيرساخت تكنولوژيكي</a:t>
            </a:r>
            <a:endParaRPr lang="en-US" sz="12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3962400" y="4838700"/>
            <a:ext cx="1787525" cy="2286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solidFill>
                  <a:schemeClr val="hlink"/>
                </a:solidFill>
                <a:cs typeface="B Nazanin" pitchFamily="2" charset="-78"/>
              </a:rPr>
              <a:t>محيط فرهنگي- اجتماعي</a:t>
            </a:r>
            <a:endParaRPr lang="en-US" sz="12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3" name="Oval 17"/>
          <p:cNvSpPr>
            <a:spLocks noChangeArrowheads="1"/>
          </p:cNvSpPr>
          <p:nvPr/>
        </p:nvSpPr>
        <p:spPr bwMode="auto">
          <a:xfrm>
            <a:off x="2971800" y="838200"/>
            <a:ext cx="1065213" cy="571500"/>
          </a:xfrm>
          <a:prstGeom prst="ellipse">
            <a:avLst/>
          </a:prstGeom>
          <a:solidFill>
            <a:schemeClr val="tx2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solidFill>
                  <a:schemeClr val="hlink"/>
                </a:solidFill>
                <a:cs typeface="B Nazanin" pitchFamily="2" charset="-78"/>
              </a:rPr>
              <a:t>مؤسسات مالي</a:t>
            </a:r>
            <a:endParaRPr lang="en-US" sz="12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4" name="Oval 18"/>
          <p:cNvSpPr>
            <a:spLocks noChangeArrowheads="1"/>
          </p:cNvSpPr>
          <p:nvPr/>
        </p:nvSpPr>
        <p:spPr bwMode="auto">
          <a:xfrm>
            <a:off x="5715000" y="838200"/>
            <a:ext cx="1066800" cy="571500"/>
          </a:xfrm>
          <a:prstGeom prst="ellipse">
            <a:avLst/>
          </a:prstGeom>
          <a:solidFill>
            <a:schemeClr val="tx2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solidFill>
                  <a:schemeClr val="hlink"/>
                </a:solidFill>
                <a:cs typeface="B Nazanin" pitchFamily="2" charset="-78"/>
              </a:rPr>
              <a:t>مؤسسات ارتباطي</a:t>
            </a:r>
            <a:endParaRPr lang="en-US" sz="12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5" name="Rectangle 19"/>
          <p:cNvSpPr>
            <a:spLocks noChangeArrowheads="1"/>
          </p:cNvSpPr>
          <p:nvPr/>
        </p:nvSpPr>
        <p:spPr bwMode="auto">
          <a:xfrm>
            <a:off x="3886200" y="1371600"/>
            <a:ext cx="1981200" cy="2286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solidFill>
                  <a:schemeClr val="hlink"/>
                </a:solidFill>
                <a:cs typeface="B Nazanin" pitchFamily="2" charset="-78"/>
              </a:rPr>
              <a:t>محيط اقتصاد داخلي</a:t>
            </a:r>
            <a:endParaRPr lang="en-US" sz="12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3810000" y="457200"/>
            <a:ext cx="2205038" cy="2286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200">
                <a:solidFill>
                  <a:schemeClr val="hlink"/>
                </a:solidFill>
                <a:cs typeface="B Nazanin" pitchFamily="2" charset="-78"/>
              </a:rPr>
              <a:t>محيط اقتصاد بين‌المللي</a:t>
            </a:r>
            <a:endParaRPr lang="en-US" sz="12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3048000" y="4038600"/>
            <a:ext cx="976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>
                <a:solidFill>
                  <a:schemeClr val="hlink"/>
                </a:solidFill>
                <a:cs typeface="B Nazanin" pitchFamily="2" charset="-78"/>
              </a:rPr>
              <a:t>خوشه‌هاي منطقه‌اي</a:t>
            </a:r>
            <a:endParaRPr lang="en-US" sz="14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6019800" y="2133600"/>
            <a:ext cx="976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1400">
                <a:solidFill>
                  <a:schemeClr val="hlink"/>
                </a:solidFill>
                <a:cs typeface="B Nazanin" pitchFamily="2" charset="-78"/>
              </a:rPr>
              <a:t>خوشه‌هاي صنعتي</a:t>
            </a:r>
            <a:endParaRPr lang="en-US" sz="1400">
              <a:solidFill>
                <a:schemeClr val="hlink"/>
              </a:solidFill>
              <a:latin typeface="Arial" charset="0"/>
              <a:cs typeface="B Nazanin" pitchFamily="2" charset="-78"/>
            </a:endParaRPr>
          </a:p>
        </p:txBody>
      </p:sp>
      <p:sp>
        <p:nvSpPr>
          <p:cNvPr id="50199" name="Line 23"/>
          <p:cNvSpPr>
            <a:spLocks noChangeShapeType="1"/>
          </p:cNvSpPr>
          <p:nvPr/>
        </p:nvSpPr>
        <p:spPr bwMode="auto">
          <a:xfrm flipH="1">
            <a:off x="2895600" y="762000"/>
            <a:ext cx="40386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Line 24"/>
          <p:cNvSpPr>
            <a:spLocks noChangeShapeType="1"/>
          </p:cNvSpPr>
          <p:nvPr/>
        </p:nvSpPr>
        <p:spPr bwMode="auto">
          <a:xfrm>
            <a:off x="2895600" y="6096000"/>
            <a:ext cx="40386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 flipV="1">
            <a:off x="1752600" y="3657600"/>
            <a:ext cx="0" cy="2057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2" name="Line 26"/>
          <p:cNvSpPr>
            <a:spLocks noChangeShapeType="1"/>
          </p:cNvSpPr>
          <p:nvPr/>
        </p:nvSpPr>
        <p:spPr bwMode="auto">
          <a:xfrm>
            <a:off x="1752600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>
            <a:off x="1752600" y="1066800"/>
            <a:ext cx="0" cy="1981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>
            <a:off x="1752600" y="1066800"/>
            <a:ext cx="1066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>
            <a:off x="7620000" y="1066800"/>
            <a:ext cx="0" cy="457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6" name="Line 30"/>
          <p:cNvSpPr>
            <a:spLocks noChangeShapeType="1"/>
          </p:cNvSpPr>
          <p:nvPr/>
        </p:nvSpPr>
        <p:spPr bwMode="auto">
          <a:xfrm flipH="1">
            <a:off x="7086600" y="1066800"/>
            <a:ext cx="5334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V="1">
            <a:off x="4038600" y="5715000"/>
            <a:ext cx="1676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>
            <a:off x="3200400" y="4648200"/>
            <a:ext cx="0" cy="419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>
            <a:off x="6629400" y="4648200"/>
            <a:ext cx="0" cy="419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10" name="Line 34"/>
          <p:cNvSpPr>
            <a:spLocks noChangeShapeType="1"/>
          </p:cNvSpPr>
          <p:nvPr/>
        </p:nvSpPr>
        <p:spPr bwMode="auto">
          <a:xfrm>
            <a:off x="2362200" y="33528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11" name="Line 35"/>
          <p:cNvSpPr>
            <a:spLocks noChangeShapeType="1"/>
          </p:cNvSpPr>
          <p:nvPr/>
        </p:nvSpPr>
        <p:spPr bwMode="auto">
          <a:xfrm>
            <a:off x="3429000" y="33528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12" name="Line 36"/>
          <p:cNvSpPr>
            <a:spLocks noChangeShapeType="1"/>
          </p:cNvSpPr>
          <p:nvPr/>
        </p:nvSpPr>
        <p:spPr bwMode="auto">
          <a:xfrm flipH="1">
            <a:off x="6172200" y="3352800"/>
            <a:ext cx="4572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13" name="Line 37"/>
          <p:cNvSpPr>
            <a:spLocks noChangeShapeType="1"/>
          </p:cNvSpPr>
          <p:nvPr/>
        </p:nvSpPr>
        <p:spPr bwMode="auto">
          <a:xfrm>
            <a:off x="3276600" y="16002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14" name="Line 38"/>
          <p:cNvSpPr>
            <a:spLocks noChangeShapeType="1"/>
          </p:cNvSpPr>
          <p:nvPr/>
        </p:nvSpPr>
        <p:spPr bwMode="auto">
          <a:xfrm>
            <a:off x="6553200" y="16002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15" name="Line 39"/>
          <p:cNvSpPr>
            <a:spLocks noChangeShapeType="1"/>
          </p:cNvSpPr>
          <p:nvPr/>
        </p:nvSpPr>
        <p:spPr bwMode="auto">
          <a:xfrm flipH="1">
            <a:off x="7086600" y="5638800"/>
            <a:ext cx="533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216" name="AutoShape 40"/>
          <p:cNvSpPr>
            <a:spLocks noChangeArrowheads="1"/>
          </p:cNvSpPr>
          <p:nvPr/>
        </p:nvSpPr>
        <p:spPr bwMode="auto">
          <a:xfrm>
            <a:off x="381000" y="228600"/>
            <a:ext cx="2133600" cy="4572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rtl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000">
                <a:solidFill>
                  <a:schemeClr val="tx2"/>
                </a:solidFill>
                <a:cs typeface="B Nazanin" pitchFamily="2" charset="-78"/>
              </a:rPr>
              <a:t>سيستم ملي نوآوري</a:t>
            </a:r>
            <a:endParaRPr lang="en-US" sz="2000">
              <a:solidFill>
                <a:schemeClr val="tx2"/>
              </a:solidFill>
              <a:latin typeface="Arial" charset="0"/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323975"/>
          </a:xfrm>
          <a:noFill/>
        </p:spPr>
        <p:txBody>
          <a:bodyPr/>
          <a:lstStyle/>
          <a:p>
            <a:pPr eaLnBrk="1" hangingPunct="1"/>
            <a:r>
              <a:rPr lang="ar-SA" sz="2800" b="1" dirty="0" smtClean="0">
                <a:cs typeface="B Nazanin" pitchFamily="2" charset="-78"/>
              </a:rPr>
              <a:t>نظريه </a:t>
            </a:r>
            <a:r>
              <a:rPr lang="ar-SA" sz="2800" b="1" dirty="0" smtClean="0">
                <a:solidFill>
                  <a:srgbClr val="00B0F0"/>
                </a:solidFill>
                <a:cs typeface="B Nazanin" pitchFamily="2" charset="-78"/>
              </a:rPr>
              <a:t>سيستم ملي </a:t>
            </a:r>
            <a:r>
              <a:rPr lang="ar-SA" sz="2800" b="1" dirty="0" smtClean="0">
                <a:solidFill>
                  <a:srgbClr val="00B0F0"/>
                </a:solidFill>
                <a:cs typeface="B Nazanin" pitchFamily="2" charset="-78"/>
              </a:rPr>
              <a:t>نوآوري</a:t>
            </a:r>
            <a:r>
              <a:rPr lang="en-US" sz="2800" b="1" dirty="0" smtClean="0">
                <a:cs typeface="B Nazanin" pitchFamily="2" charset="-78"/>
              </a:rPr>
              <a:t/>
            </a:r>
            <a:br>
              <a:rPr lang="en-US" sz="2800" b="1" dirty="0" smtClean="0">
                <a:cs typeface="B Nazanin" pitchFamily="2" charset="-78"/>
              </a:rPr>
            </a:br>
            <a:r>
              <a:rPr lang="en-US" sz="2800" b="1" dirty="0" smtClean="0">
                <a:cs typeface="B Nazanin" pitchFamily="2" charset="-78"/>
              </a:rPr>
              <a:t>NIS</a:t>
            </a:r>
            <a:r>
              <a:rPr lang="en-US" sz="2800" b="1" dirty="0" smtClean="0">
                <a:cs typeface="B Nazanin" pitchFamily="2" charset="-78"/>
              </a:rPr>
              <a:t>: National </a:t>
            </a:r>
            <a:r>
              <a:rPr lang="en-US" sz="2800" b="1" dirty="0" smtClean="0">
                <a:cs typeface="B Nazanin" pitchFamily="2" charset="-78"/>
              </a:rPr>
              <a:t>innovation </a:t>
            </a:r>
            <a:r>
              <a:rPr lang="en-US" sz="2800" b="1" dirty="0" smtClean="0">
                <a:cs typeface="B Nazanin" pitchFamily="2" charset="-78"/>
              </a:rPr>
              <a:t>system</a:t>
            </a:r>
            <a:endParaRPr lang="en-US" sz="2800" b="1" dirty="0" smtClean="0">
              <a:cs typeface="B Nazanin" pitchFamily="2" charset="-78"/>
            </a:endParaRP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10600" cy="5638800"/>
          </a:xfrm>
        </p:spPr>
        <p:txBody>
          <a:bodyPr rtlCol="1">
            <a:normAutofit lnSpcReduction="10000"/>
          </a:bodyPr>
          <a:lstStyle/>
          <a:p>
            <a:pPr marL="6350" indent="374650" algn="justLow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500" dirty="0" smtClean="0">
                <a:cs typeface="B Nazanin" pitchFamily="2" charset="-78"/>
              </a:rPr>
              <a:t>نوآوري و يادگيري بعنوان دو مكانيسم پيشرفت تكنولوژي بواسطه تصميم‌گيري مستقل افراد (در نظريه نئوكلاسيك) و بنگاههاي اقتصادي (در نظريه اقتصاد تكاملي) شكل مي‌گيرد.</a:t>
            </a:r>
          </a:p>
          <a:p>
            <a:pPr marL="6350" indent="374650" algn="justLow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500" dirty="0" smtClean="0">
                <a:cs typeface="B Nazanin" pitchFamily="2" charset="-78"/>
              </a:rPr>
              <a:t>امروزه نظريه  ًفشار علم ً و يا  ًكشش بازار ً به تنهايي مشروعيت خود را از دست داده و نظريه نوين </a:t>
            </a:r>
            <a:r>
              <a:rPr lang="ar-SA" sz="2500" dirty="0" smtClean="0">
                <a:solidFill>
                  <a:srgbClr val="00B0F0"/>
                </a:solidFill>
                <a:cs typeface="B Nazanin" pitchFamily="2" charset="-78"/>
              </a:rPr>
              <a:t>نوآوري مبتني بر نظريه سيستم‌ها </a:t>
            </a:r>
            <a:r>
              <a:rPr lang="ar-SA" sz="2500" dirty="0" smtClean="0">
                <a:cs typeface="B Nazanin" pitchFamily="2" charset="-78"/>
              </a:rPr>
              <a:t>جايگزين شده است.</a:t>
            </a:r>
          </a:p>
          <a:p>
            <a:pPr marL="6350" indent="374650" algn="justLow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500" dirty="0" smtClean="0">
                <a:cs typeface="B Nazanin" pitchFamily="2" charset="-78"/>
              </a:rPr>
              <a:t>نظريه نوين نوآوري بر </a:t>
            </a:r>
            <a:r>
              <a:rPr lang="ar-SA" sz="2500" dirty="0" smtClean="0">
                <a:solidFill>
                  <a:srgbClr val="00B0F0"/>
                </a:solidFill>
                <a:cs typeface="B Nazanin" pitchFamily="2" charset="-78"/>
              </a:rPr>
              <a:t>كنش متقابل بنگاههاي اقتصادي (صنعت)، نهادهاي آكادمي (دانشگاه) و دولت و ساير نهادهاي ملي در يادگيري و نوآوري </a:t>
            </a:r>
            <a:r>
              <a:rPr lang="ar-SA" sz="2500" dirty="0" smtClean="0">
                <a:cs typeface="B Nazanin" pitchFamily="2" charset="-78"/>
              </a:rPr>
              <a:t>تأكيد مي‌كند.</a:t>
            </a:r>
          </a:p>
          <a:p>
            <a:pPr marL="6350" indent="374650" algn="justLow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500" dirty="0" smtClean="0">
                <a:cs typeface="B Nazanin" pitchFamily="2" charset="-78"/>
              </a:rPr>
              <a:t>نظريه سيستم ملي نوآوري تكامل يافته نظريه‌هاي سنتي نوآوري است. نظريه سيستم ملي نوآوري در اواخر دهه 80 با كارهاي اوليه لاندول، فريمن، نلسون و . . . شروع شد و در دهه 90 توسط آنان توسعه يافته است.</a:t>
            </a:r>
          </a:p>
          <a:p>
            <a:pPr marL="6350" indent="374650" algn="justLow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2500" dirty="0" smtClean="0">
                <a:cs typeface="B Nazanin" pitchFamily="2" charset="-78"/>
              </a:rPr>
              <a:t>لاندول مفهوم سيستم ملي نوآوري را بطور اساسي بر مبناي ياديگري و توليد دانش تعريف كرده است. از منظر لاندول </a:t>
            </a:r>
            <a:r>
              <a:rPr lang="ar-SA" sz="2500" dirty="0" smtClean="0">
                <a:solidFill>
                  <a:srgbClr val="00B0F0"/>
                </a:solidFill>
                <a:cs typeface="B Nazanin" pitchFamily="2" charset="-78"/>
              </a:rPr>
              <a:t>دانش منبع اساسي اقتصاد مدرن </a:t>
            </a:r>
            <a:r>
              <a:rPr lang="ar-SA" sz="2500" dirty="0" smtClean="0">
                <a:cs typeface="B Nazanin" pitchFamily="2" charset="-78"/>
              </a:rPr>
              <a:t>است و يادگيري يك فرايند مهم است كه بدون زمينه‌هاي نهادي و فرهنگي نهادينه شده در جامعه قابل فهم نيست.</a:t>
            </a:r>
            <a:endParaRPr lang="en-US" sz="2500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86800" cy="5791200"/>
          </a:xfrm>
        </p:spPr>
        <p:txBody>
          <a:bodyPr/>
          <a:lstStyle/>
          <a:p>
            <a:pPr algn="justLow" eaLnBrk="1" hangingPunct="1">
              <a:buFont typeface="Wingdings" pitchFamily="2" charset="2"/>
              <a:buNone/>
            </a:pPr>
            <a:r>
              <a:rPr lang="ar-SA" dirty="0" smtClean="0">
                <a:cs typeface="B Nazanin" pitchFamily="2" charset="-78"/>
              </a:rPr>
              <a:t>اول: </a:t>
            </a:r>
            <a:r>
              <a:rPr lang="ar-SA" dirty="0" smtClean="0">
                <a:solidFill>
                  <a:srgbClr val="FF0000"/>
                </a:solidFill>
                <a:cs typeface="B Nazanin" pitchFamily="2" charset="-78"/>
              </a:rPr>
              <a:t>دولت</a:t>
            </a:r>
            <a:r>
              <a:rPr lang="ar-SA" dirty="0" smtClean="0">
                <a:cs typeface="B Nazanin" pitchFamily="2" charset="-78"/>
              </a:rPr>
              <a:t> نقش مهمي در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هماهنگي </a:t>
            </a:r>
            <a:r>
              <a:rPr lang="ar-SA" dirty="0" smtClean="0">
                <a:cs typeface="B Nazanin" pitchFamily="2" charset="-78"/>
              </a:rPr>
              <a:t>همه فاكتورها و بازيگران ايفا مي‌نمايد تا كشور در فعاليتهاي علمي و تكنولوژيكي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كارآتر، پوياتر، رقابت‌پذيرتر</a:t>
            </a:r>
            <a:r>
              <a:rPr lang="ar-SA" dirty="0" smtClean="0">
                <a:cs typeface="B Nazanin" pitchFamily="2" charset="-78"/>
              </a:rPr>
              <a:t> و همه فعاليتها مرتبط با رشد اقتصادي گردد، دولت سياستهايي را </a:t>
            </a:r>
            <a:r>
              <a:rPr lang="ar-SA" dirty="0" smtClean="0">
                <a:cs typeface="B Nazanin" pitchFamily="2" charset="-78"/>
              </a:rPr>
              <a:t>ب</a:t>
            </a:r>
            <a:r>
              <a:rPr lang="fa-IR" dirty="0" smtClean="0">
                <a:cs typeface="B Nazanin" pitchFamily="2" charset="-78"/>
              </a:rPr>
              <a:t>ه </a:t>
            </a:r>
            <a:r>
              <a:rPr lang="ar-SA" dirty="0" smtClean="0">
                <a:cs typeface="B Nazanin" pitchFamily="2" charset="-78"/>
              </a:rPr>
              <a:t>اجراء </a:t>
            </a:r>
            <a:r>
              <a:rPr lang="ar-SA" dirty="0" smtClean="0">
                <a:cs typeface="B Nazanin" pitchFamily="2" charset="-78"/>
              </a:rPr>
              <a:t>در مي‌آورد تا دانش توليد و توزيع شود.</a:t>
            </a:r>
          </a:p>
          <a:p>
            <a:pPr algn="justLow" eaLnBrk="1" hangingPunct="1">
              <a:buFont typeface="Wingdings" pitchFamily="2" charset="2"/>
              <a:buNone/>
            </a:pPr>
            <a:r>
              <a:rPr lang="ar-SA" dirty="0" smtClean="0">
                <a:cs typeface="B Nazanin" pitchFamily="2" charset="-78"/>
              </a:rPr>
              <a:t> </a:t>
            </a:r>
          </a:p>
          <a:p>
            <a:pPr algn="justLow" eaLnBrk="1" hangingPunct="1">
              <a:buFont typeface="Wingdings" pitchFamily="2" charset="2"/>
              <a:buNone/>
            </a:pPr>
            <a:r>
              <a:rPr lang="ar-SA" dirty="0" smtClean="0">
                <a:cs typeface="B Nazanin" pitchFamily="2" charset="-78"/>
              </a:rPr>
              <a:t>سياستهاي نوآوري دولت در سه دسته تقسيم مي‌شود:</a:t>
            </a:r>
          </a:p>
          <a:p>
            <a:pPr algn="justLow" eaLnBrk="1" hangingPunct="1"/>
            <a:r>
              <a:rPr lang="ar-SA" dirty="0" smtClean="0">
                <a:cs typeface="B Nazanin" pitchFamily="2" charset="-78"/>
              </a:rPr>
              <a:t>سياستهاي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توليد نوآوري </a:t>
            </a:r>
            <a:r>
              <a:rPr lang="ar-SA" dirty="0" smtClean="0">
                <a:cs typeface="B Nazanin" pitchFamily="2" charset="-78"/>
              </a:rPr>
              <a:t>(عرضه)</a:t>
            </a:r>
          </a:p>
          <a:p>
            <a:pPr algn="justLow" eaLnBrk="1" hangingPunct="1"/>
            <a:r>
              <a:rPr lang="ar-SA" dirty="0" smtClean="0">
                <a:cs typeface="B Nazanin" pitchFamily="2" charset="-78"/>
              </a:rPr>
              <a:t>سياستهاي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تقاضا</a:t>
            </a:r>
          </a:p>
          <a:p>
            <a:pPr algn="justLow" eaLnBrk="1" hangingPunct="1"/>
            <a:r>
              <a:rPr lang="ar-SA" dirty="0" smtClean="0">
                <a:cs typeface="B Nazanin" pitchFamily="2" charset="-78"/>
              </a:rPr>
              <a:t>سياستهاي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اشاعه بر حسب خلق</a:t>
            </a:r>
            <a:r>
              <a:rPr lang="ar-SA" dirty="0" smtClean="0">
                <a:cs typeface="B Nazanin" pitchFamily="2" charset="-78"/>
              </a:rPr>
              <a:t>،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اشاعه و كاربرد علم</a:t>
            </a:r>
            <a:endParaRPr lang="en-US" dirty="0" smtClean="0">
              <a:solidFill>
                <a:srgbClr val="00B0F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3914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dirty="0">
              <a:latin typeface="Nazanin" pitchFamily="2" charset="-78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dirty="0">
              <a:latin typeface="Nazanin" pitchFamily="2" charset="-78"/>
            </a:endParaRP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b="0" dirty="0"/>
              <a:t>به طور كلي توسعه فناوري ناظر بر تمامي تلاشها و فعاليت‍‍هايي است كه براي </a:t>
            </a:r>
            <a:r>
              <a:rPr lang="ar-SA" b="0" dirty="0">
                <a:solidFill>
                  <a:srgbClr val="00B0F0"/>
                </a:solidFill>
              </a:rPr>
              <a:t>ارتقاء سطح فناوري </a:t>
            </a:r>
            <a:r>
              <a:rPr lang="ar-SA" b="0" dirty="0"/>
              <a:t>صورت مي گيرند. اين تلاشها ممكن است به </a:t>
            </a:r>
            <a:r>
              <a:rPr lang="ar-SA" b="0" u="sng" dirty="0"/>
              <a:t>خلق يك فناوري جديد منجر شده و يا فناوري موجود را بهبود </a:t>
            </a:r>
            <a:r>
              <a:rPr lang="ar-SA" b="0" dirty="0"/>
              <a:t>بخشد. توسعه فناوري در نهايت به توسعه منابع انساني، توسعه و بهبود فرآيندها و نهايتا به افزايش بهره وري در انجام امور توليدي و يا خدماتي مي انجامد</a:t>
            </a:r>
            <a:r>
              <a:rPr lang="en-US" b="0" dirty="0"/>
              <a:t>.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243263" y="914400"/>
            <a:ext cx="2700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مفهوم توسعه فناوري</a:t>
            </a:r>
            <a:endParaRPr lang="en-US">
              <a:latin typeface="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457200"/>
            <a:ext cx="8534400" cy="6096000"/>
          </a:xfrm>
        </p:spPr>
        <p:txBody>
          <a:bodyPr/>
          <a:lstStyle/>
          <a:p>
            <a:pPr algn="justLow" eaLnBrk="1" hangingPunct="1"/>
            <a:r>
              <a:rPr lang="ar-SA" dirty="0" smtClean="0">
                <a:cs typeface="B Nazanin" pitchFamily="2" charset="-78"/>
              </a:rPr>
              <a:t>سياستهاي عرضه نوآوري بوسيله فعاليتهاي دولت تعريف و مشخص مي‌شود بطوريكه بايد منابع از قبيل نيروي انساني متخصص و تأمين منابع اطلاعات نوآوري را تأمين و تسهيل نمايد تا بنگاه در بستر مناسب فعاليت كند. </a:t>
            </a:r>
          </a:p>
          <a:p>
            <a:pPr algn="justLow" eaLnBrk="1" hangingPunct="1">
              <a:buFont typeface="Wingdings" pitchFamily="2" charset="2"/>
              <a:buNone/>
            </a:pPr>
            <a:endParaRPr lang="ar-SA" dirty="0" smtClean="0">
              <a:cs typeface="B Nazanin" pitchFamily="2" charset="-78"/>
            </a:endParaRPr>
          </a:p>
          <a:p>
            <a:pPr algn="justLow" eaLnBrk="1" hangingPunct="1"/>
            <a:r>
              <a:rPr lang="ar-SA" dirty="0" smtClean="0">
                <a:cs typeface="B Nazanin" pitchFamily="2" charset="-78"/>
              </a:rPr>
              <a:t>سياستهاي تقاضاي نوآوري به آن دسته از سياستها اطلاق مي‌گردد كه مستقيماً بر روي بنگاه و مصرف‌كننده نهايي دانش تأثير مي‌گذارد تا دانش توليد شده بكار گرفته شود. </a:t>
            </a:r>
          </a:p>
          <a:p>
            <a:pPr algn="justLow" eaLnBrk="1" hangingPunct="1">
              <a:buFont typeface="Wingdings" pitchFamily="2" charset="2"/>
              <a:buNone/>
            </a:pPr>
            <a:endParaRPr lang="ar-SA" dirty="0" smtClean="0">
              <a:cs typeface="B Nazanin" pitchFamily="2" charset="-78"/>
            </a:endParaRPr>
          </a:p>
          <a:p>
            <a:pPr algn="justLow" eaLnBrk="1" hangingPunct="1"/>
            <a:r>
              <a:rPr lang="ar-SA" dirty="0" smtClean="0">
                <a:cs typeface="B Nazanin" pitchFamily="2" charset="-78"/>
              </a:rPr>
              <a:t>سياستهاي اشاعه نوآوري به سياستهايي اطلاق مي‌گردد كه هم بر طرف عرضه و هم بر طرف تقاضاي نوآوري تأثير مي‌گذارد.</a:t>
            </a:r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285728"/>
            <a:ext cx="7772400" cy="792163"/>
          </a:xfrm>
        </p:spPr>
        <p:txBody>
          <a:bodyPr/>
          <a:lstStyle/>
          <a:p>
            <a:pPr algn="r" eaLnBrk="1" hangingPunct="1"/>
            <a:r>
              <a:rPr lang="ar-SA" sz="3200" dirty="0" smtClean="0">
                <a:solidFill>
                  <a:srgbClr val="FF0000"/>
                </a:solidFill>
                <a:cs typeface="B Nazanin" pitchFamily="2" charset="-78"/>
              </a:rPr>
              <a:t>دوم: زيرساختهاي تكنولوژيكي</a:t>
            </a:r>
            <a:endParaRPr lang="en-US" sz="3200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534400" cy="5410200"/>
          </a:xfrm>
        </p:spPr>
        <p:txBody>
          <a:bodyPr/>
          <a:lstStyle/>
          <a:p>
            <a:pPr algn="justLow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-SA" sz="2800" dirty="0" smtClean="0">
                <a:cs typeface="B Nazanin" pitchFamily="2" charset="-78"/>
              </a:rPr>
              <a:t>يكي از فاكتورهاي مهم </a:t>
            </a:r>
            <a:r>
              <a:rPr lang="en-US" sz="2400" dirty="0" smtClean="0">
                <a:cs typeface="B Nazanin" pitchFamily="2" charset="-78"/>
              </a:rPr>
              <a:t>NIS</a:t>
            </a:r>
            <a:r>
              <a:rPr lang="ar-SA" sz="2800" dirty="0" smtClean="0">
                <a:cs typeface="B Nazanin" pitchFamily="2" charset="-78"/>
              </a:rPr>
              <a:t> است بطوريكه فعاليتهاي نوآورانه يك كشور به آن بستگي تام دارد. ويژگيهاي ”زيرساخت تكنولوژيكي“ عمدتاً 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غيرقابل لمس بودن</a:t>
            </a:r>
            <a:r>
              <a:rPr lang="ar-SA" sz="2800" dirty="0" smtClean="0">
                <a:cs typeface="B Nazanin" pitchFamily="2" charset="-78"/>
              </a:rPr>
              <a:t>، ”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همبستگي بيشتر داشتن</a:t>
            </a:r>
            <a:r>
              <a:rPr lang="ar-SA" sz="2800" dirty="0" smtClean="0">
                <a:cs typeface="B Nazanin" pitchFamily="2" charset="-78"/>
              </a:rPr>
              <a:t>“، “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تنوع بيشتر</a:t>
            </a:r>
            <a:r>
              <a:rPr lang="ar-SA" sz="2800" dirty="0" smtClean="0">
                <a:cs typeface="B Nazanin" pitchFamily="2" charset="-78"/>
              </a:rPr>
              <a:t>“ و ”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ساختار ارائه سرويس مشخص و تخصصي دادن</a:t>
            </a:r>
            <a:r>
              <a:rPr lang="ar-SA" sz="2800" dirty="0" smtClean="0">
                <a:cs typeface="B Nazanin" pitchFamily="2" charset="-78"/>
              </a:rPr>
              <a:t>“ را دارد.</a:t>
            </a:r>
          </a:p>
          <a:p>
            <a:pPr algn="justLow" eaLnBrk="1" hangingPunct="1">
              <a:lnSpc>
                <a:spcPct val="90000"/>
              </a:lnSpc>
            </a:pPr>
            <a:r>
              <a:rPr lang="ar-SA" sz="2800" dirty="0" smtClean="0">
                <a:cs typeface="B Nazanin" pitchFamily="2" charset="-78"/>
              </a:rPr>
              <a:t>اين زيرساختها شامل 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شبكه مخابراتي و ارتباطات</a:t>
            </a:r>
            <a:r>
              <a:rPr lang="ar-SA" sz="2800" dirty="0" smtClean="0">
                <a:cs typeface="B Nazanin" pitchFamily="2" charset="-78"/>
              </a:rPr>
              <a:t>، 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سخت‌افزارهاي </a:t>
            </a:r>
            <a:r>
              <a:rPr lang="en-US" sz="2400" dirty="0" smtClean="0">
                <a:solidFill>
                  <a:srgbClr val="00B0F0"/>
                </a:solidFill>
                <a:cs typeface="B Nazanin" pitchFamily="2" charset="-78"/>
              </a:rPr>
              <a:t>R&amp;D</a:t>
            </a:r>
            <a:r>
              <a:rPr lang="ar-SA" sz="2800" dirty="0" smtClean="0">
                <a:cs typeface="B Nazanin" pitchFamily="2" charset="-78"/>
              </a:rPr>
              <a:t>، 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سرمايه انساني، ساختارهاي نهادي</a:t>
            </a:r>
            <a:r>
              <a:rPr lang="ar-SA" sz="2800" dirty="0" smtClean="0">
                <a:cs typeface="B Nazanin" pitchFamily="2" charset="-78"/>
              </a:rPr>
              <a:t>، شبيه سيستم ثبت اختراع مي‌شود.</a:t>
            </a:r>
          </a:p>
          <a:p>
            <a:pPr algn="justLow" eaLnBrk="1" hangingPunct="1">
              <a:lnSpc>
                <a:spcPct val="90000"/>
              </a:lnSpc>
            </a:pPr>
            <a:r>
              <a:rPr lang="ar-SA" sz="2800" dirty="0" smtClean="0">
                <a:cs typeface="B Nazanin" pitchFamily="2" charset="-78"/>
              </a:rPr>
              <a:t>زيرساخت تكنولوژيكي در مفهوم </a:t>
            </a:r>
            <a:r>
              <a:rPr lang="en-US" sz="2400" dirty="0" smtClean="0">
                <a:cs typeface="B Nazanin" pitchFamily="2" charset="-78"/>
              </a:rPr>
              <a:t>NIS</a:t>
            </a:r>
            <a:r>
              <a:rPr lang="ar-SA" sz="2800" dirty="0" smtClean="0">
                <a:cs typeface="B Nazanin" pitchFamily="2" charset="-78"/>
              </a:rPr>
              <a:t> شامل: 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سيستم آموزشي</a:t>
            </a:r>
            <a:r>
              <a:rPr lang="ar-SA" sz="2800" dirty="0" smtClean="0">
                <a:cs typeface="B Nazanin" pitchFamily="2" charset="-78"/>
              </a:rPr>
              <a:t>، 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تحقيقات دانشگاهي</a:t>
            </a:r>
            <a:r>
              <a:rPr lang="ar-SA" sz="2800" dirty="0" smtClean="0">
                <a:cs typeface="B Nazanin" pitchFamily="2" charset="-78"/>
              </a:rPr>
              <a:t>، 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مؤسسات تحقيقات عمومي</a:t>
            </a:r>
            <a:r>
              <a:rPr lang="ar-SA" sz="2800" dirty="0" smtClean="0">
                <a:cs typeface="B Nazanin" pitchFamily="2" charset="-78"/>
              </a:rPr>
              <a:t>، 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سيستم اختراع </a:t>
            </a:r>
            <a:r>
              <a:rPr lang="ar-SA" sz="2800" dirty="0" smtClean="0">
                <a:cs typeface="B Nazanin" pitchFamily="2" charset="-78"/>
              </a:rPr>
              <a:t>و </a:t>
            </a:r>
            <a:r>
              <a:rPr lang="ar-SA" sz="2800" dirty="0" smtClean="0">
                <a:solidFill>
                  <a:srgbClr val="00B0F0"/>
                </a:solidFill>
                <a:cs typeface="B Nazanin" pitchFamily="2" charset="-78"/>
              </a:rPr>
              <a:t>سيستم انتشار اطلاعات</a:t>
            </a:r>
            <a:r>
              <a:rPr lang="ar-SA" sz="2800" dirty="0" smtClean="0">
                <a:cs typeface="B Nazanin" pitchFamily="2" charset="-78"/>
              </a:rPr>
              <a:t> مي‌شود.</a:t>
            </a:r>
          </a:p>
          <a:p>
            <a:pPr algn="justLow" eaLnBrk="1" hangingPunct="1">
              <a:lnSpc>
                <a:spcPct val="90000"/>
              </a:lnSpc>
            </a:pPr>
            <a:r>
              <a:rPr lang="ar-SA" sz="2800" dirty="0" smtClean="0">
                <a:cs typeface="B Nazanin" pitchFamily="2" charset="-78"/>
              </a:rPr>
              <a:t>”سيستم آموزشي“ بعنوان زيرساخت مرسوم تلقي مي‌‌شود. سيستم انتشار اطلاعات و سيستم مالكيت صنعتي بعنوان زيرساخت اساسي تلقي مي‌شود و تحقيقات دانشگاهي و مؤسسات تحقيقات عمومي بعنوان زيرساخت پيشرفته بحساب مي‌آيند.</a:t>
            </a: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3600" dirty="0" smtClean="0">
                <a:solidFill>
                  <a:srgbClr val="FF0000"/>
                </a:solidFill>
                <a:cs typeface="B Nazanin" pitchFamily="2" charset="-78"/>
              </a:rPr>
              <a:t>سوم: سيستم ارتباطي</a:t>
            </a:r>
            <a:endParaRPr lang="en-US" sz="3600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41475"/>
            <a:ext cx="7700963" cy="4683125"/>
          </a:xfrm>
        </p:spPr>
        <p:txBody>
          <a:bodyPr/>
          <a:lstStyle/>
          <a:p>
            <a:pPr algn="justLow" eaLnBrk="1" hangingPunct="1">
              <a:buFont typeface="Wingdings" pitchFamily="2" charset="2"/>
              <a:buNone/>
            </a:pPr>
            <a:r>
              <a:rPr lang="ar-SA" dirty="0" smtClean="0">
                <a:cs typeface="B Nazanin" pitchFamily="2" charset="-78"/>
              </a:rPr>
              <a:t>سيستم ارتباطي (</a:t>
            </a:r>
            <a:r>
              <a:rPr lang="en-US" dirty="0" smtClean="0">
                <a:cs typeface="B Nazanin" pitchFamily="2" charset="-78"/>
              </a:rPr>
              <a:t>Bridging</a:t>
            </a:r>
            <a:r>
              <a:rPr lang="ar-SA" dirty="0" smtClean="0">
                <a:cs typeface="B Nazanin" pitchFamily="2" charset="-78"/>
              </a:rPr>
              <a:t>) قسمت مهم </a:t>
            </a:r>
            <a:r>
              <a:rPr lang="en-US" dirty="0" smtClean="0">
                <a:cs typeface="B Nazanin" pitchFamily="2" charset="-78"/>
              </a:rPr>
              <a:t>NIS</a:t>
            </a:r>
            <a:r>
              <a:rPr lang="ar-SA" dirty="0" smtClean="0">
                <a:cs typeface="B Nazanin" pitchFamily="2" charset="-78"/>
              </a:rPr>
              <a:t> بشمار مي‌رود.</a:t>
            </a:r>
          </a:p>
          <a:p>
            <a:pPr algn="justLow" eaLnBrk="1" hangingPunct="1">
              <a:buFont typeface="Wingdings" pitchFamily="2" charset="2"/>
              <a:buNone/>
            </a:pPr>
            <a:r>
              <a:rPr lang="ar-SA" dirty="0" smtClean="0">
                <a:cs typeface="B Nazanin" pitchFamily="2" charset="-78"/>
              </a:rPr>
              <a:t>فهم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ارتباط فيمابين بازيگران اصلي درگير با نوآوري </a:t>
            </a:r>
            <a:r>
              <a:rPr lang="ar-SA" dirty="0" smtClean="0">
                <a:cs typeface="B Nazanin" pitchFamily="2" charset="-78"/>
              </a:rPr>
              <a:t>در سطح ملي كليد اصلي براي اصلاح عملكرد نوآوري محسوب مي‌گردد.</a:t>
            </a:r>
          </a:p>
          <a:p>
            <a:pPr algn="justLow" eaLnBrk="1" hangingPunct="1">
              <a:buFont typeface="Wingdings" pitchFamily="2" charset="2"/>
              <a:buNone/>
            </a:pPr>
            <a:r>
              <a:rPr lang="ar-SA" dirty="0" smtClean="0">
                <a:cs typeface="B Nazanin" pitchFamily="2" charset="-78"/>
              </a:rPr>
              <a:t>عملكرد نوآوري در سطح كشور كاملاً به ارتباط مناسب فيمابين بازيگران از قبيل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دانشگاهها</a:t>
            </a:r>
            <a:r>
              <a:rPr lang="ar-SA" dirty="0" smtClean="0">
                <a:cs typeface="B Nazanin" pitchFamily="2" charset="-78"/>
              </a:rPr>
              <a:t>،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مؤسسات </a:t>
            </a:r>
            <a:r>
              <a:rPr lang="en-US" dirty="0" smtClean="0">
                <a:solidFill>
                  <a:srgbClr val="00B0F0"/>
                </a:solidFill>
                <a:cs typeface="B Nazanin" pitchFamily="2" charset="-78"/>
              </a:rPr>
              <a:t>R&amp;D</a:t>
            </a:r>
            <a:r>
              <a:rPr lang="ar-SA" dirty="0" smtClean="0">
                <a:cs typeface="B Nazanin" pitchFamily="2" charset="-78"/>
              </a:rPr>
              <a:t> و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بنگاههاي خصوصي </a:t>
            </a:r>
            <a:r>
              <a:rPr lang="ar-SA" dirty="0" smtClean="0">
                <a:cs typeface="B Nazanin" pitchFamily="2" charset="-78"/>
              </a:rPr>
              <a:t>بعنوان يك سيستم تعاوني توليد و كاربرد دانش دارد.</a:t>
            </a:r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z="3600" dirty="0" smtClean="0">
                <a:solidFill>
                  <a:srgbClr val="FF0000"/>
                </a:solidFill>
                <a:cs typeface="B Nazanin" pitchFamily="2" charset="-78"/>
              </a:rPr>
              <a:t>چهارم: محيط حقوقي و فرهنگي</a:t>
            </a:r>
            <a:endParaRPr lang="en-US" sz="3600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Low" eaLnBrk="1" hangingPunct="1">
              <a:buFont typeface="Wingdings" pitchFamily="2" charset="2"/>
              <a:buNone/>
            </a:pPr>
            <a:r>
              <a:rPr lang="ar-SA" dirty="0" smtClean="0">
                <a:cs typeface="B Nazanin" pitchFamily="2" charset="-78"/>
              </a:rPr>
              <a:t>از مجموعه سيستم ملي نوآوري بحساب مي‌آيد. اين محيط عناصر متعددي از قبيل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سيستم مالي</a:t>
            </a:r>
            <a:r>
              <a:rPr lang="ar-SA" dirty="0" smtClean="0">
                <a:cs typeface="B Nazanin" pitchFamily="2" charset="-78"/>
              </a:rPr>
              <a:t>،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فرهنگ سازماني</a:t>
            </a:r>
            <a:r>
              <a:rPr lang="ar-SA" dirty="0" smtClean="0">
                <a:cs typeface="B Nazanin" pitchFamily="2" charset="-78"/>
              </a:rPr>
              <a:t>،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روابط كار</a:t>
            </a:r>
            <a:r>
              <a:rPr lang="ar-SA" dirty="0" smtClean="0">
                <a:cs typeface="B Nazanin" pitchFamily="2" charset="-78"/>
              </a:rPr>
              <a:t>،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فرهنگ مذهبي</a:t>
            </a:r>
            <a:r>
              <a:rPr lang="ar-SA" dirty="0" smtClean="0">
                <a:cs typeface="B Nazanin" pitchFamily="2" charset="-78"/>
              </a:rPr>
              <a:t>،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آداب و رسوم اجتماعي </a:t>
            </a:r>
            <a:r>
              <a:rPr lang="ar-SA" dirty="0" smtClean="0">
                <a:cs typeface="B Nazanin" pitchFamily="2" charset="-78"/>
              </a:rPr>
              <a:t>و غيره دارد. </a:t>
            </a:r>
          </a:p>
          <a:p>
            <a:pPr algn="justLow" eaLnBrk="1" hangingPunct="1">
              <a:buFont typeface="Wingdings" pitchFamily="2" charset="2"/>
              <a:buNone/>
            </a:pPr>
            <a:r>
              <a:rPr lang="ar-SA" dirty="0" smtClean="0">
                <a:cs typeface="B Nazanin" pitchFamily="2" charset="-78"/>
              </a:rPr>
              <a:t>سيستم ملي نوآوري يك كشور با نهادينه شدن فضاها و محيط‌هاي فوق تعريف مي‌شود. بطور مستقيم و غيرمستقيم اين محيطها بر روابط فيمابين بازيگران و نحوه جريان اطلاعات فني و بر بنگاههاي نوآور تأثير مي‌گذارد.</a:t>
            </a:r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/>
          <a:lstStyle/>
          <a:p>
            <a:pPr algn="justLow" eaLnBrk="1" hangingPunct="1">
              <a:buFont typeface="Wingdings" pitchFamily="2" charset="2"/>
              <a:buNone/>
            </a:pPr>
            <a:r>
              <a:rPr lang="ar-SA" dirty="0" smtClean="0">
                <a:solidFill>
                  <a:srgbClr val="FF0000"/>
                </a:solidFill>
                <a:cs typeface="B Nazanin" pitchFamily="2" charset="-78"/>
              </a:rPr>
              <a:t>پنجم: در سطح بنگاهها</a:t>
            </a:r>
            <a:r>
              <a:rPr lang="ar-SA" dirty="0" smtClean="0">
                <a:cs typeface="B Nazanin" pitchFamily="2" charset="-78"/>
              </a:rPr>
              <a:t>،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مشخصات بنگاههاي بزرگ</a:t>
            </a:r>
            <a:r>
              <a:rPr lang="ar-SA" dirty="0" smtClean="0">
                <a:cs typeface="B Nazanin" pitchFamily="2" charset="-78"/>
              </a:rPr>
              <a:t>،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 روابط آنها با كوچك‌ها و متوسط‌ها، روابط آنها با استفاده‌كنندگان محصولات </a:t>
            </a:r>
            <a:r>
              <a:rPr lang="ar-SA" dirty="0" smtClean="0">
                <a:cs typeface="B Nazanin" pitchFamily="2" charset="-78"/>
              </a:rPr>
              <a:t>و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ارتباط بين توليدكنندگان مواد و ساير توليدكنندگان محصولات</a:t>
            </a:r>
            <a:r>
              <a:rPr lang="ar-SA" dirty="0" smtClean="0">
                <a:cs typeface="B Nazanin" pitchFamily="2" charset="-78"/>
              </a:rPr>
              <a:t> از مجموعه فاكتورهاي مهم در </a:t>
            </a:r>
            <a:r>
              <a:rPr lang="en-US" dirty="0" smtClean="0">
                <a:cs typeface="B Nazanin" pitchFamily="2" charset="-78"/>
              </a:rPr>
              <a:t>NIS</a:t>
            </a:r>
            <a:r>
              <a:rPr lang="ar-SA" dirty="0" smtClean="0">
                <a:cs typeface="B Nazanin" pitchFamily="2" charset="-78"/>
              </a:rPr>
              <a:t> است. همه اين فاكتورها از محيط فرهنگي و اجتماعي كشور تأثير مي‌پذيرد. اين موضوعات در همه كشورها وجود دارد. ليكن كشور به كشور از نظر شدت متفاوت است و لذا تفاوت </a:t>
            </a:r>
            <a:r>
              <a:rPr lang="en-US" dirty="0" smtClean="0">
                <a:cs typeface="B Nazanin" pitchFamily="2" charset="-78"/>
              </a:rPr>
              <a:t>NIS</a:t>
            </a:r>
            <a:r>
              <a:rPr lang="ar-SA" dirty="0" smtClean="0">
                <a:cs typeface="B Nazanin" pitchFamily="2" charset="-78"/>
              </a:rPr>
              <a:t> در سطح بين‌المللي را بوجود مي‌آورد و </a:t>
            </a:r>
            <a:r>
              <a:rPr lang="en-US" dirty="0" smtClean="0">
                <a:cs typeface="B Nazanin" pitchFamily="2" charset="-78"/>
              </a:rPr>
              <a:t>NIS</a:t>
            </a:r>
            <a:r>
              <a:rPr lang="ar-SA" dirty="0" smtClean="0">
                <a:cs typeface="B Nazanin" pitchFamily="2" charset="-78"/>
              </a:rPr>
              <a:t> بين دو كشور توسط فاكتورهاي فوق متفاوت است.</a:t>
            </a:r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algn="justLow" eaLnBrk="1" hangingPunct="1">
              <a:lnSpc>
                <a:spcPct val="90000"/>
              </a:lnSpc>
            </a:pPr>
            <a:r>
              <a:rPr lang="ar-SA" dirty="0" smtClean="0">
                <a:cs typeface="B Nazanin" pitchFamily="2" charset="-78"/>
              </a:rPr>
              <a:t>نوآوري بنگاه كاملاً به انگيزه‌هاي برخاسته از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فضاي اقتصادي، اجتماعي، فرهنگي و فني </a:t>
            </a:r>
            <a:r>
              <a:rPr lang="ar-SA" dirty="0" smtClean="0">
                <a:cs typeface="B Nazanin" pitchFamily="2" charset="-78"/>
              </a:rPr>
              <a:t>كشور بستگي دارد. </a:t>
            </a:r>
          </a:p>
          <a:p>
            <a:pPr algn="justLow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dirty="0" smtClean="0">
              <a:cs typeface="B Nazanin" pitchFamily="2" charset="-78"/>
            </a:endParaRPr>
          </a:p>
          <a:p>
            <a:pPr algn="justLow" eaLnBrk="1" hangingPunct="1">
              <a:lnSpc>
                <a:spcPct val="90000"/>
              </a:lnSpc>
            </a:pPr>
            <a:r>
              <a:rPr lang="ar-SA" dirty="0" smtClean="0">
                <a:cs typeface="B Nazanin" pitchFamily="2" charset="-78"/>
              </a:rPr>
              <a:t>”زيرساخت علوم و فناوري“ يعني </a:t>
            </a:r>
            <a:r>
              <a:rPr lang="ar-SA" dirty="0" smtClean="0">
                <a:solidFill>
                  <a:srgbClr val="00B0F0"/>
                </a:solidFill>
                <a:cs typeface="B Nazanin" pitchFamily="2" charset="-78"/>
              </a:rPr>
              <a:t>مجموعه‌اي از مؤسسات عمومي كه دانش علمي و تكنولوژيكي توليد مي‌كنند </a:t>
            </a:r>
            <a:r>
              <a:rPr lang="ar-SA" dirty="0" smtClean="0">
                <a:cs typeface="B Nazanin" pitchFamily="2" charset="-78"/>
              </a:rPr>
              <a:t>و آن را به بنگاه انتقال مي‌دهند.</a:t>
            </a:r>
          </a:p>
          <a:p>
            <a:pPr algn="justLow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dirty="0" smtClean="0">
              <a:cs typeface="B Nazanin" pitchFamily="2" charset="-78"/>
            </a:endParaRPr>
          </a:p>
          <a:p>
            <a:pPr algn="justLow" eaLnBrk="1" hangingPunct="1">
              <a:lnSpc>
                <a:spcPct val="90000"/>
              </a:lnSpc>
            </a:pPr>
            <a:r>
              <a:rPr lang="ar-SA" dirty="0" smtClean="0">
                <a:cs typeface="B Nazanin" pitchFamily="2" charset="-78"/>
              </a:rPr>
              <a:t>بنگاه محور سيستم ملي نوآوري محسوب مي‌شود. زيرا به فعاليتهاي اقتصادي و كاربرد علم و دانش اشتغال دارد.</a:t>
            </a:r>
          </a:p>
          <a:p>
            <a:pPr algn="justLow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dirty="0" smtClean="0">
              <a:cs typeface="B Nazanin" pitchFamily="2" charset="-78"/>
            </a:endParaRPr>
          </a:p>
          <a:p>
            <a:pPr algn="justLow" eaLnBrk="1" hangingPunct="1">
              <a:lnSpc>
                <a:spcPct val="90000"/>
              </a:lnSpc>
            </a:pPr>
            <a:r>
              <a:rPr lang="ar-SA" dirty="0" smtClean="0">
                <a:cs typeface="B Nazanin" pitchFamily="2" charset="-78"/>
              </a:rPr>
              <a:t>بنگاه افراد و مواد اوليه را بكار مي‌گيرد تا محصولي بر پايه توانمندي تكنولوژيكي خود به بازار ارائه كند</a:t>
            </a:r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algn="justLow" eaLnBrk="1" hangingPunct="1">
              <a:lnSpc>
                <a:spcPct val="90000"/>
              </a:lnSpc>
            </a:pPr>
            <a:r>
              <a:rPr lang="ar-SA" dirty="0" smtClean="0">
                <a:cs typeface="B Nazanin" pitchFamily="2" charset="-78"/>
              </a:rPr>
              <a:t>اقتصاد و پويايي بازار بر اساس ميزان رقابتهايي است كه فيمابين شركت (بنگاهها) بوجود مي‌آيد. </a:t>
            </a:r>
          </a:p>
          <a:p>
            <a:pPr algn="justLow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dirty="0" smtClean="0">
              <a:cs typeface="B Nazanin" pitchFamily="2" charset="-78"/>
            </a:endParaRPr>
          </a:p>
          <a:p>
            <a:pPr algn="justLow" eaLnBrk="1" hangingPunct="1">
              <a:lnSpc>
                <a:spcPct val="90000"/>
              </a:lnSpc>
            </a:pPr>
            <a:r>
              <a:rPr lang="ar-SA" dirty="0" smtClean="0">
                <a:cs typeface="B Nazanin" pitchFamily="2" charset="-78"/>
              </a:rPr>
              <a:t>بنگاه براي اينكه در بازار موفق باشد بايد فعاليتهاي نوآورانه داشته باشد.  </a:t>
            </a:r>
          </a:p>
          <a:p>
            <a:pPr algn="justLow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dirty="0" smtClean="0">
              <a:cs typeface="B Nazanin" pitchFamily="2" charset="-78"/>
            </a:endParaRPr>
          </a:p>
          <a:p>
            <a:pPr algn="justLow" eaLnBrk="1" hangingPunct="1">
              <a:lnSpc>
                <a:spcPct val="90000"/>
              </a:lnSpc>
            </a:pPr>
            <a:r>
              <a:rPr lang="ar-SA" dirty="0" smtClean="0">
                <a:cs typeface="B Nazanin" pitchFamily="2" charset="-78"/>
              </a:rPr>
              <a:t>بنگاه تلاش مي‌كند محصول و خدمات جديد كه هزينه كمتري دارد ارائه كند.</a:t>
            </a:r>
          </a:p>
          <a:p>
            <a:pPr algn="justLow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dirty="0" smtClean="0">
              <a:cs typeface="B Nazanin" pitchFamily="2" charset="-78"/>
            </a:endParaRPr>
          </a:p>
          <a:p>
            <a:pPr algn="justLow" eaLnBrk="1" hangingPunct="1">
              <a:lnSpc>
                <a:spcPct val="90000"/>
              </a:lnSpc>
            </a:pPr>
            <a:r>
              <a:rPr lang="ar-SA" dirty="0" smtClean="0">
                <a:cs typeface="B Nazanin" pitchFamily="2" charset="-78"/>
              </a:rPr>
              <a:t>همه فعاليتهاي بنگاه نوآوري ناميده مي‌شود. اين نوآوريها با موضوعات اقتصادي، اجتماعي و فرهنگي درآميخته و از همديگر متأثر مي‌گردند.</a:t>
            </a:r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algn="justLow" eaLnBrk="1" hangingPunct="1"/>
            <a:r>
              <a:rPr lang="ar-SA" smtClean="0">
                <a:cs typeface="B Nazanin" pitchFamily="2" charset="-78"/>
              </a:rPr>
              <a:t>يك بنگاه ممكن است با مشكلي روبرو شود كه براي حل آن نياز به توانمندي تكنولوژيكي و يادگيري دارد.</a:t>
            </a:r>
          </a:p>
          <a:p>
            <a:pPr algn="justLow" eaLnBrk="1" hangingPunct="1">
              <a:buFont typeface="Wingdings" pitchFamily="2" charset="2"/>
              <a:buNone/>
            </a:pPr>
            <a:endParaRPr lang="ar-SA" smtClean="0">
              <a:cs typeface="B Nazanin" pitchFamily="2" charset="-78"/>
            </a:endParaRPr>
          </a:p>
          <a:p>
            <a:pPr algn="justLow" eaLnBrk="1" hangingPunct="1"/>
            <a:r>
              <a:rPr lang="ar-SA" smtClean="0">
                <a:cs typeface="B Nazanin" pitchFamily="2" charset="-78"/>
              </a:rPr>
              <a:t>موضوع يادگيري بنگاه تحت تأثير فاكتورهاي ساختار بازار، فرهنگ سازماني، سياستهاي عمومي دولت، آموزش و پرورش رسمي، ساختار سازمانهاي عمومي، پايه‌هاي علوم و فناوري عمومي كشور و محيط فرهنگي و اجتماعي كشور مي‌باشد.</a:t>
            </a:r>
          </a:p>
          <a:p>
            <a:pPr algn="justLow" eaLnBrk="1" hangingPunct="1">
              <a:buFont typeface="Wingdings" pitchFamily="2" charset="2"/>
              <a:buNone/>
            </a:pPr>
            <a:endParaRPr lang="ar-SA" smtClean="0">
              <a:cs typeface="B Nazanin" pitchFamily="2" charset="-78"/>
            </a:endParaRPr>
          </a:p>
          <a:p>
            <a:pPr algn="justLow" eaLnBrk="1" hangingPunct="1"/>
            <a:r>
              <a:rPr lang="ar-SA" smtClean="0">
                <a:cs typeface="B Nazanin" pitchFamily="2" charset="-78"/>
              </a:rPr>
              <a:t>ديناميزم فرايند يادگيري تكنولوژيكي بنگاه كاملاً با مفهوم سيستم ملي نوآوري همبستگي و مرتبط است.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/>
          <a:lstStyle/>
          <a:p>
            <a:pPr algn="justLow" eaLnBrk="1" hangingPunct="1"/>
            <a:r>
              <a:rPr lang="ar-SA" smtClean="0">
                <a:cs typeface="B Nazanin" pitchFamily="2" charset="-78"/>
              </a:rPr>
              <a:t>بنگاه توانمندي تكنولوژيكي خود را از طريق تلاشهاي داخلي ايجاد مي‌كند. سپس آن را توسط مؤسسات داخلي و خارجي توسعه مي‌دهد و اين تلاشها توسط سيستم انگيزشي دولت گسترش مي‌يابد. </a:t>
            </a:r>
          </a:p>
          <a:p>
            <a:pPr algn="justLow" eaLnBrk="1" hangingPunct="1">
              <a:buFont typeface="Wingdings" pitchFamily="2" charset="2"/>
              <a:buNone/>
            </a:pPr>
            <a:endParaRPr lang="ar-SA" smtClean="0">
              <a:cs typeface="B Nazanin" pitchFamily="2" charset="-78"/>
            </a:endParaRPr>
          </a:p>
          <a:p>
            <a:pPr algn="justLow" eaLnBrk="1" hangingPunct="1"/>
            <a:r>
              <a:rPr lang="ar-SA" smtClean="0">
                <a:cs typeface="B Nazanin" pitchFamily="2" charset="-78"/>
              </a:rPr>
              <a:t>فرايند توسعه (توانمنديهاي فوق‌الذكر) به شدت با فرايندي مرتبط است كه به توسعه توانمندي آن صنعت مي‌انجامد و اين فرايند محور بحث </a:t>
            </a:r>
            <a:r>
              <a:rPr lang="en-US" smtClean="0">
                <a:cs typeface="B Nazanin" pitchFamily="2" charset="-78"/>
              </a:rPr>
              <a:t>NIS</a:t>
            </a:r>
            <a:r>
              <a:rPr lang="ar-SA" smtClean="0">
                <a:cs typeface="B Nazanin" pitchFamily="2" charset="-78"/>
              </a:rPr>
              <a:t> است.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pPr algn="justLow" eaLnBrk="1" hangingPunct="1">
              <a:lnSpc>
                <a:spcPct val="90000"/>
              </a:lnSpc>
            </a:pPr>
            <a:r>
              <a:rPr lang="ar-SA" smtClean="0">
                <a:cs typeface="B Nazanin" pitchFamily="2" charset="-78"/>
              </a:rPr>
              <a:t>بنابراين براي فهم طبيعت و ماهيت </a:t>
            </a:r>
            <a:r>
              <a:rPr lang="en-US" smtClean="0">
                <a:cs typeface="B Nazanin" pitchFamily="2" charset="-78"/>
              </a:rPr>
              <a:t>NIS</a:t>
            </a:r>
            <a:r>
              <a:rPr lang="ar-SA" smtClean="0">
                <a:cs typeface="B Nazanin" pitchFamily="2" charset="-78"/>
              </a:rPr>
              <a:t> ضرورت دارد كه فرايند يادگيري در سطح بنگاه را خوب بفهميم و درك كنيم. </a:t>
            </a:r>
          </a:p>
          <a:p>
            <a:pPr algn="justLow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smtClean="0">
              <a:cs typeface="B Nazanin" pitchFamily="2" charset="-78"/>
            </a:endParaRPr>
          </a:p>
          <a:p>
            <a:pPr algn="justLow" eaLnBrk="1" hangingPunct="1">
              <a:lnSpc>
                <a:spcPct val="90000"/>
              </a:lnSpc>
            </a:pPr>
            <a:r>
              <a:rPr lang="ar-SA" smtClean="0">
                <a:cs typeface="B Nazanin" pitchFamily="2" charset="-78"/>
              </a:rPr>
              <a:t>يادگيري تكنولوژيكي در سطح بنگاه هم در سطح افراد داخل بنگاه و هم در سطح سازمان كل اتفاق مي‌افتد. ليكن فاكتور اصلي در فرايند يادگيري سازماني به يادگيري افراد داخل بنگاه برمي‌گردد.</a:t>
            </a:r>
          </a:p>
          <a:p>
            <a:pPr algn="justLow" eaLnBrk="1" hangingPunct="1">
              <a:lnSpc>
                <a:spcPct val="90000"/>
              </a:lnSpc>
              <a:buFont typeface="Wingdings" pitchFamily="2" charset="2"/>
              <a:buNone/>
            </a:pPr>
            <a:endParaRPr lang="ar-SA" smtClean="0">
              <a:cs typeface="B Nazanin" pitchFamily="2" charset="-78"/>
            </a:endParaRPr>
          </a:p>
          <a:p>
            <a:pPr algn="justLow" eaLnBrk="1" hangingPunct="1">
              <a:lnSpc>
                <a:spcPct val="90000"/>
              </a:lnSpc>
            </a:pPr>
            <a:r>
              <a:rPr lang="ar-SA" smtClean="0">
                <a:cs typeface="B Nazanin" pitchFamily="2" charset="-78"/>
              </a:rPr>
              <a:t>”يادگيري سازماني“ جمع ”يادگيري انفرادي“ نيست، بلكه فرايند خلق دانش است كه در سراسر سازمان جريان مي‌يابد و همه افراد به آن اعتبار مي‌دهند و آن را قبول دارند و سپس در استراتژي و مديريت سازمان نهادينه مي‌شود.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3914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latin typeface="Nazanin" pitchFamily="2" charset="-78"/>
            </a:endParaRP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latin typeface="Nazanin" pitchFamily="2" charset="-78"/>
            </a:endParaRP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b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400" b="0"/>
              <a:t>توسعه فناوري داراي ماهيت مستقلي نيست و صرفا حاصل توسعه اقتصادي است لذا برنامه ريزي توسعه فناوري بي مفهوم است و فناوري فقط براساس عملكرد فاكتورهاي بازار اتفاق افتاده ورشد و ارتقاء مي يابد</a:t>
            </a:r>
            <a:r>
              <a:rPr lang="en-US" sz="2400" b="0"/>
              <a:t>.</a:t>
            </a:r>
            <a:endParaRPr lang="en-US" b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b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570163" y="914400"/>
            <a:ext cx="4116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دو ديدگاه در برنامه ريزي فناوري</a:t>
            </a:r>
            <a:endParaRPr lang="en-US">
              <a:latin typeface="Nazanin" pitchFamily="2" charset="-78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716713" y="1752600"/>
            <a:ext cx="1589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>
                <a:effectLst>
                  <a:outerShdw blurRad="38100" dist="38100" dir="2700000" algn="tl">
                    <a:srgbClr val="000000"/>
                  </a:outerShdw>
                </a:effectLst>
              </a:rPr>
              <a:t>ديدگاه اول</a:t>
            </a:r>
            <a:r>
              <a:rPr lang="en-US" b="0"/>
              <a:t>: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utoUpdateAnimBg="0"/>
      <p:bldP spid="14340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/>
          <a:lstStyle/>
          <a:p>
            <a:pPr algn="justLow" eaLnBrk="1" hangingPunct="1"/>
            <a:r>
              <a:rPr lang="ar-SA" smtClean="0">
                <a:cs typeface="B Nazanin" pitchFamily="2" charset="-78"/>
              </a:rPr>
              <a:t>اثربخشي فعاليتهاي يادگيري يك بنگاه كاملاً به دانش انباشته قبلي و همچنين ”شدت يادگيري“ بنگاه بستگي دارد. زماني كه دانش قبلي و شدت تلاشهاي يادگيري زياد مي‌شود توانمندي تكنولوژيكي بنگاه به سرعت افزايش مي‌يابد. </a:t>
            </a:r>
          </a:p>
          <a:p>
            <a:pPr algn="justLow" eaLnBrk="1" hangingPunct="1">
              <a:buFont typeface="Wingdings" pitchFamily="2" charset="2"/>
              <a:buNone/>
            </a:pPr>
            <a:endParaRPr lang="ar-SA" smtClean="0">
              <a:cs typeface="B Nazanin" pitchFamily="2" charset="-78"/>
            </a:endParaRPr>
          </a:p>
          <a:p>
            <a:pPr algn="justLow" eaLnBrk="1" hangingPunct="1"/>
            <a:r>
              <a:rPr lang="ar-SA" smtClean="0">
                <a:cs typeface="B Nazanin" pitchFamily="2" charset="-78"/>
              </a:rPr>
              <a:t>”شدت تلاش براي يادگيري“ از دانش مبهم انباشته شده در بنگاه بسيار با ارزش‌تر است و در دراز مدت موجب رقابت‌پذيري بنگاه مي‌شود. البته در كنار تلاش بايد آموزش داخلي، فعاليتهاي </a:t>
            </a:r>
            <a:r>
              <a:rPr lang="en-US" smtClean="0">
                <a:cs typeface="B Nazanin" pitchFamily="2" charset="-78"/>
              </a:rPr>
              <a:t>R&amp;D</a:t>
            </a:r>
            <a:r>
              <a:rPr lang="ar-SA" smtClean="0">
                <a:cs typeface="B Nazanin" pitchFamily="2" charset="-78"/>
              </a:rPr>
              <a:t> و تجربه توليد را از مهمترين فاكتورهاي مؤثر بر يادگيري به حساب آوريم.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85813"/>
          </a:xfrm>
          <a:noFill/>
        </p:spPr>
        <p:txBody>
          <a:bodyPr/>
          <a:lstStyle/>
          <a:p>
            <a:pPr eaLnBrk="1" hangingPunct="1"/>
            <a:r>
              <a:rPr lang="ar-SA" sz="3200" b="1" dirty="0" smtClean="0">
                <a:cs typeface="B Nazanin" pitchFamily="2" charset="-78"/>
              </a:rPr>
              <a:t>شاخصهاي اصلي توسعه فناوري</a:t>
            </a:r>
            <a:endParaRPr lang="en-US" sz="3200" b="1" dirty="0" smtClean="0">
              <a:cs typeface="B Nazanin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534400" cy="54864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تعداد ثبت پتنت در هر ميليون نفر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ميزان سرانه دريافتها بابت فروش حق ليسانس و رويالتي (برحسب دلار)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نسبت مخارج تحقيق و توسعه به توليد ناخالص داخلي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تعداد دانشمندان و مهندسان شاغل در فعاليتهاي </a:t>
            </a:r>
            <a:r>
              <a:rPr lang="en-US" sz="2800" dirty="0" smtClean="0">
                <a:cs typeface="B Nazanin" pitchFamily="2" charset="-78"/>
              </a:rPr>
              <a:t>R&amp;D</a:t>
            </a:r>
            <a:r>
              <a:rPr lang="ar-SA" sz="2800" dirty="0" smtClean="0">
                <a:cs typeface="B Nazanin" pitchFamily="2" charset="-78"/>
              </a:rPr>
              <a:t> (در يك ميليون نفر)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نسبت صادرات محصولات فناوريهاي متوسط و پيشرفته از كل صادرات محصولات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تعداد مراكز تحقيقات توسعه فناوري در بخش خصوصي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تعداد مراكز رشد فناوري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تعداد شركتهاي كوچك و متوسط (</a:t>
            </a:r>
            <a:r>
              <a:rPr lang="en-US" sz="2800" dirty="0" smtClean="0">
                <a:cs typeface="B Nazanin" pitchFamily="2" charset="-78"/>
              </a:rPr>
              <a:t>SMEs</a:t>
            </a:r>
            <a:r>
              <a:rPr lang="ar-SA" sz="2800" dirty="0" smtClean="0">
                <a:cs typeface="B Nazanin" pitchFamily="2" charset="-78"/>
              </a:rPr>
              <a:t>) كه حاصل از نتايج تحقيقات شكل گرفته‌اند.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ميزان اعتبار سرمايه‌گذاري ريسك‌پذير (</a:t>
            </a:r>
            <a:r>
              <a:rPr lang="en-US" sz="2800" dirty="0" smtClean="0">
                <a:cs typeface="B Nazanin" pitchFamily="2" charset="-78"/>
              </a:rPr>
              <a:t>VC</a:t>
            </a:r>
            <a:r>
              <a:rPr lang="ar-SA" sz="2800" dirty="0" smtClean="0">
                <a:cs typeface="B Nazanin" pitchFamily="2" charset="-78"/>
              </a:rPr>
              <a:t>)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sz="2800" dirty="0" smtClean="0">
                <a:cs typeface="B Nazanin" pitchFamily="2" charset="-78"/>
              </a:rPr>
              <a:t>تعداد مراكز سرمايه‌گذاري ريسك‌پذير (</a:t>
            </a:r>
            <a:r>
              <a:rPr lang="en-US" sz="2800" dirty="0" smtClean="0">
                <a:cs typeface="B Nazanin" pitchFamily="2" charset="-78"/>
              </a:rPr>
              <a:t>VC</a:t>
            </a:r>
            <a:r>
              <a:rPr lang="ar-SA" sz="2800" dirty="0" smtClean="0">
                <a:cs typeface="B Nazanin" pitchFamily="2" charset="-78"/>
              </a:rPr>
              <a:t>)</a:t>
            </a: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85813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2800" b="1" dirty="0" smtClean="0">
                <a:cs typeface="B Nazanin" pitchFamily="2" charset="-78"/>
              </a:rPr>
              <a:t>وضعيت موجود شاخص‌هاي كمي توسعه فناوري</a:t>
            </a:r>
            <a:r>
              <a:rPr lang="en-US" sz="2800" b="1" dirty="0" smtClean="0">
                <a:cs typeface="B Nazanin" pitchFamily="2" charset="-78"/>
              </a:rPr>
              <a:t/>
            </a:r>
            <a:br>
              <a:rPr lang="en-US" sz="2800" b="1" dirty="0" smtClean="0">
                <a:cs typeface="B Nazanin" pitchFamily="2" charset="-78"/>
              </a:rPr>
            </a:br>
            <a:endParaRPr lang="en-US" sz="2800" b="1" dirty="0" smtClean="0">
              <a:cs typeface="B Nazanin" pitchFamily="2" charset="-78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ar-SA" sz="2800" b="1" smtClean="0">
                <a:cs typeface="B Nazanin" pitchFamily="2" charset="-78"/>
              </a:rPr>
              <a:t>1- تعداد ثبت پتنت در هر ميليون نفر:</a:t>
            </a:r>
            <a:endParaRPr lang="ar-SA" sz="2800" smtClean="0">
              <a:cs typeface="B Nazanin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ar-SA" sz="2800" smtClean="0">
                <a:cs typeface="B Nazanin" pitchFamily="2" charset="-78"/>
              </a:rPr>
              <a:t>	مقدار اين نشانگر در سال 1382 برابر با 15 فقره در هر ميليون نفر مي‌باشد و متوسط جهاني اين نشانگر 68 فقره در ميليون مي‌باشد. </a:t>
            </a:r>
          </a:p>
          <a:p>
            <a:pPr eaLnBrk="1" hangingPunct="1">
              <a:buFont typeface="Wingdings" pitchFamily="2" charset="2"/>
              <a:buNone/>
            </a:pPr>
            <a:r>
              <a:rPr lang="ar-SA" sz="2800" smtClean="0">
                <a:cs typeface="B Nazanin" pitchFamily="2" charset="-78"/>
              </a:rPr>
              <a:t>	(</a:t>
            </a:r>
            <a:r>
              <a:rPr lang="en-US" sz="2800" smtClean="0">
                <a:cs typeface="B Nazanin" pitchFamily="2" charset="-78"/>
              </a:rPr>
              <a:t>UNDP</a:t>
            </a:r>
            <a:r>
              <a:rPr lang="ar-SA" sz="2800" smtClean="0">
                <a:cs typeface="B Nazanin" pitchFamily="2" charset="-78"/>
              </a:rPr>
              <a:t> : گزارش توسعه انساني 2003) </a:t>
            </a:r>
          </a:p>
          <a:p>
            <a:pPr eaLnBrk="1" hangingPunct="1">
              <a:buFont typeface="Wingdings" pitchFamily="2" charset="2"/>
              <a:buNone/>
            </a:pPr>
            <a:endParaRPr lang="ar-SA" sz="2800" b="1" smtClean="0">
              <a:cs typeface="B Nazanin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ar-SA" sz="2800" b="1" smtClean="0">
                <a:cs typeface="B Nazanin" pitchFamily="2" charset="-78"/>
              </a:rPr>
              <a:t>2- ميزان سرانه دريافتي بابت فروش حق ليسانس و رويالتي:</a:t>
            </a:r>
            <a:endParaRPr lang="ar-SA" sz="2800" smtClean="0">
              <a:cs typeface="B Nazanin" pitchFamily="2" charset="-7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ar-SA" sz="2800" smtClean="0">
                <a:cs typeface="B Nazanin" pitchFamily="2" charset="-78"/>
              </a:rPr>
              <a:t>	مقدار اين شاخص در ايران در سال‌هاي قبل نزديك به صفر مي‌باشد. متوسط جهاني اين نشانگر برابر با 9/11 دلار و متوسط كشورهاي در حال توسعه برابر 1/0 دلار مي‌باشد. </a:t>
            </a:r>
          </a:p>
          <a:p>
            <a:pPr eaLnBrk="1" hangingPunct="1">
              <a:buFont typeface="Wingdings" pitchFamily="2" charset="2"/>
              <a:buNone/>
            </a:pPr>
            <a:r>
              <a:rPr lang="ar-SA" sz="2800" smtClean="0">
                <a:cs typeface="B Nazanin" pitchFamily="2" charset="-78"/>
              </a:rPr>
              <a:t>	(</a:t>
            </a:r>
            <a:r>
              <a:rPr lang="en-US" sz="2800" smtClean="0">
                <a:cs typeface="B Nazanin" pitchFamily="2" charset="-78"/>
              </a:rPr>
              <a:t>UNDP</a:t>
            </a:r>
            <a:r>
              <a:rPr lang="ar-SA" sz="2800" smtClean="0">
                <a:cs typeface="B Nazanin" pitchFamily="2" charset="-78"/>
              </a:rPr>
              <a:t> : گزارش توسعه انساني 2003)</a:t>
            </a:r>
            <a:endParaRPr lang="en-US" sz="280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800" b="1" dirty="0" smtClean="0">
                <a:cs typeface="B Nazanin" pitchFamily="2" charset="-78"/>
              </a:rPr>
              <a:t>3- نسبت </a:t>
            </a:r>
            <a:r>
              <a:rPr lang="ar-SA" sz="2800" b="1" dirty="0" smtClean="0">
                <a:solidFill>
                  <a:srgbClr val="00B0F0"/>
                </a:solidFill>
                <a:cs typeface="B Nazanin" pitchFamily="2" charset="-78"/>
              </a:rPr>
              <a:t>مخارج</a:t>
            </a:r>
            <a:r>
              <a:rPr lang="ar-SA" sz="2800" b="1" dirty="0" smtClean="0">
                <a:cs typeface="B Nazanin" pitchFamily="2" charset="-78"/>
              </a:rPr>
              <a:t> تحقيق و توسعه به توليد ناخالص داخلي:</a:t>
            </a:r>
            <a:endParaRPr lang="ar-SA" sz="28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800" dirty="0" smtClean="0">
                <a:cs typeface="B Nazanin" pitchFamily="2" charset="-78"/>
              </a:rPr>
              <a:t>	براساس نتايج مطالعات انجام شده مقدار فعلي اين شاخص براي ايران 56/0 درصد و متوسط كشورهاي </a:t>
            </a:r>
            <a:r>
              <a:rPr lang="en-US" sz="2800" dirty="0" smtClean="0">
                <a:cs typeface="B Nazanin" pitchFamily="2" charset="-78"/>
              </a:rPr>
              <a:t>OECD</a:t>
            </a:r>
            <a:r>
              <a:rPr lang="ar-SA" sz="2800" dirty="0" smtClean="0">
                <a:cs typeface="B Nazanin" pitchFamily="2" charset="-78"/>
              </a:rPr>
              <a:t> برابر با 6/2 درصد و متوسط كشورهاي آسياي جنوب شرقي و اقيانوسيه برابر با 5/1 درصد و متوسط جهاني برابر با يك درصد مي‌باشد.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800" dirty="0" smtClean="0">
                <a:cs typeface="B Nazanin" pitchFamily="2" charset="-78"/>
              </a:rPr>
              <a:t>	(</a:t>
            </a:r>
            <a:r>
              <a:rPr lang="en-US" sz="2800" dirty="0" smtClean="0">
                <a:cs typeface="B Nazanin" pitchFamily="2" charset="-78"/>
              </a:rPr>
              <a:t>UNDP</a:t>
            </a:r>
            <a:r>
              <a:rPr lang="ar-SA" sz="2800" dirty="0" smtClean="0">
                <a:cs typeface="B Nazanin" pitchFamily="2" charset="-78"/>
              </a:rPr>
              <a:t> : گزارش توسعه انساني 2003)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(</a:t>
            </a:r>
            <a:r>
              <a:rPr lang="en-US" sz="2000" dirty="0" smtClean="0"/>
              <a:t>Organization </a:t>
            </a:r>
            <a:r>
              <a:rPr lang="en-US" sz="2000" dirty="0" smtClean="0"/>
              <a:t>for Economic Co-operation and Development -OECD</a:t>
            </a:r>
            <a:endParaRPr lang="ar-SA" sz="2000" b="1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800" b="1" dirty="0" smtClean="0">
                <a:cs typeface="B Nazanin" pitchFamily="2" charset="-78"/>
              </a:rPr>
              <a:t>4- تعداد دانشمندان و مهندسان شاغل در </a:t>
            </a:r>
            <a:r>
              <a:rPr lang="en-US" sz="2800" b="1" dirty="0" smtClean="0">
                <a:cs typeface="B Nazanin" pitchFamily="2" charset="-78"/>
              </a:rPr>
              <a:t>R&amp;D</a:t>
            </a:r>
            <a:r>
              <a:rPr lang="ar-SA" sz="2800" b="1" dirty="0" smtClean="0">
                <a:cs typeface="B Nazanin" pitchFamily="2" charset="-78"/>
              </a:rPr>
              <a:t> (در يك ميليون نفر):</a:t>
            </a:r>
            <a:endParaRPr lang="ar-SA" sz="28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800" dirty="0" smtClean="0">
                <a:cs typeface="B Nazanin" pitchFamily="2" charset="-78"/>
              </a:rPr>
              <a:t>	مقدار اين شاخص در حال حاضر 590 نفر مي‌باشد و متوسط كشورهاي </a:t>
            </a:r>
            <a:r>
              <a:rPr lang="en-US" sz="2800" dirty="0" smtClean="0">
                <a:cs typeface="B Nazanin" pitchFamily="2" charset="-78"/>
              </a:rPr>
              <a:t>OECD</a:t>
            </a:r>
            <a:r>
              <a:rPr lang="ar-SA" sz="2800" dirty="0" smtClean="0">
                <a:cs typeface="B Nazanin" pitchFamily="2" charset="-78"/>
              </a:rPr>
              <a:t> برابر با 2324 نفر و متوسط جهاني آن 1210 نفر مي‌باشد.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sz="2800" dirty="0" smtClean="0">
                <a:cs typeface="B Nazanin" pitchFamily="2" charset="-78"/>
              </a:rPr>
              <a:t>	(</a:t>
            </a:r>
            <a:r>
              <a:rPr lang="en-US" sz="2800" dirty="0" smtClean="0">
                <a:cs typeface="B Nazanin" pitchFamily="2" charset="-78"/>
              </a:rPr>
              <a:t>UNDP</a:t>
            </a:r>
            <a:r>
              <a:rPr lang="ar-SA" sz="2800" dirty="0" smtClean="0">
                <a:cs typeface="B Nazanin" pitchFamily="2" charset="-78"/>
              </a:rPr>
              <a:t> : گزارش توسعه انساني 2003)</a:t>
            </a: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2866" name="Group 2"/>
          <p:cNvGraphicFramePr>
            <a:graphicFrameLocks noGrp="1"/>
          </p:cNvGraphicFramePr>
          <p:nvPr/>
        </p:nvGraphicFramePr>
        <p:xfrm>
          <a:off x="609600" y="1219200"/>
          <a:ext cx="8305800" cy="5577209"/>
        </p:xfrm>
        <a:graphic>
          <a:graphicData uri="http://schemas.openxmlformats.org/drawingml/2006/table">
            <a:tbl>
              <a:tblPr/>
              <a:tblGrid>
                <a:gridCol w="638175"/>
                <a:gridCol w="639763"/>
                <a:gridCol w="638175"/>
                <a:gridCol w="674687"/>
                <a:gridCol w="603250"/>
                <a:gridCol w="638175"/>
                <a:gridCol w="641350"/>
                <a:gridCol w="638175"/>
                <a:gridCol w="565162"/>
                <a:gridCol w="712776"/>
                <a:gridCol w="638175"/>
                <a:gridCol w="639762"/>
                <a:gridCol w="638175"/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درصد شاغلين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خدمات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Hi-Tech</a:t>
                      </a:r>
                      <a:endParaRPr kumimoji="0" lang="fa-I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از كل نيروي شاغل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درصد شاغلين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Hi-Tech</a:t>
                      </a:r>
                      <a:endParaRPr kumimoji="0" 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از كل نيروي شاغل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1999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درصد صادرات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Hi-Tech</a:t>
                      </a:r>
                      <a:endParaRPr kumimoji="0" 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از كل  صادرات صنعتي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1999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درصد دانشجويان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علوم مهندسي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مبلغ پرداختي حق ليسانس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ميليون دلار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1999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مبلغ دريافتي از فروش ليسانس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ميليون دلار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1999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تقاضاي ثبت  شده پاتنت خارجي در كشورها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1998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تقاضاي ثبت شده پاتنت  توسط شهروندان كشورها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1998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مقالات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1997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تكنسينهاي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شاغل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R&amp;D</a:t>
                      </a:r>
                      <a:endParaRPr kumimoji="0" 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به ازاء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يك ميليون نفر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هزينه  در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R&amp;D</a:t>
                      </a: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 درصد از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GDP</a:t>
                      </a:r>
                      <a:endParaRPr kumimoji="0" 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2000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تعداد محققين در يك ميليون نفر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77-1997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ar-S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ar-SA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كشور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4/30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2/11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17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47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4405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3017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134981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67790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36233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1472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4/2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2831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آلمان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6/39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6/7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6301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7942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147298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28889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38530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7/10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86/1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2448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انگليس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2/6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9855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8910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77036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360338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43891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827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98/2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4909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ژاپن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3/5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35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275/13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467/36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121445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141342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166829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69/2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3776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امريكا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2661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455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71036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50714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4619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318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82/2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2193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كره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39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00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159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337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332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166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48/0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560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ايران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329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1139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1108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341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22/0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459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مصر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37155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231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2116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45/0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291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تركيه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315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7997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2111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8439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108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73/0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149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هلند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32910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40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123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07/0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182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اندونزي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59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ـــــ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6272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179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304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89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24/0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117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1994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Nazanin" pitchFamily="2" charset="-78"/>
                        </a:rPr>
                        <a:t>مالزي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Nazanin" pitchFamily="2" charset="-78"/>
                      </a:endParaRPr>
                    </a:p>
                  </a:txBody>
                  <a:tcPr marT="26670" marB="26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772" name="Rectangle 188"/>
          <p:cNvSpPr>
            <a:spLocks noChangeArrowheads="1"/>
          </p:cNvSpPr>
          <p:nvPr/>
        </p:nvSpPr>
        <p:spPr bwMode="auto">
          <a:xfrm>
            <a:off x="1752600" y="609600"/>
            <a:ext cx="5638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2000"/>
              <a:t>مقايسه شاخصهاي علوم و فناوري چند كشور پيشرفته، توسعه يافته جديد و در حال توسعه</a:t>
            </a:r>
            <a:endParaRPr lang="en-US" sz="200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09600" y="1828800"/>
            <a:ext cx="77724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b="0" dirty="0"/>
              <a:t>هيچ برنامه ريزي در سطح كلان اقتصادي كارساز نخواهد بود مگر آن كه برنامه ريزي علوم و فناوري را در خود ادغام كرده باشد. در اين ديدگاه فناوري را علت توسعه </a:t>
            </a:r>
            <a:r>
              <a:rPr lang="ar-SA" b="0" dirty="0" smtClean="0"/>
              <a:t>و</a:t>
            </a:r>
            <a:r>
              <a:rPr lang="en-US" b="0" dirty="0" smtClean="0"/>
              <a:t> </a:t>
            </a:r>
            <a:r>
              <a:rPr lang="ar-SA" b="0" dirty="0" smtClean="0"/>
              <a:t>لحاظ </a:t>
            </a:r>
            <a:r>
              <a:rPr lang="ar-SA" b="0" dirty="0"/>
              <a:t>كردن برنامه ريزي توسعه فناوري را لازمه توسعه مي داند</a:t>
            </a:r>
            <a:r>
              <a:rPr lang="en-US" b="0" dirty="0"/>
              <a:t>.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b="0" dirty="0"/>
              <a:t>به طور خلاصه توسعه فناوري رابطه متقابل با توسعه و جزئي تفكيك ناپذير از آن است و در حقيقت مي توان آن را يك سيستم فرعي از توسعــــه اقتصادي-اجتماعي در نظر گرفت</a:t>
            </a:r>
            <a:r>
              <a:rPr lang="en-US" b="0" dirty="0"/>
              <a:t>.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748463" y="1828800"/>
            <a:ext cx="1633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ديدگاه دوم</a:t>
            </a:r>
            <a:r>
              <a:rPr lang="en-US" b="0" dirty="0"/>
              <a:t>: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943225" y="933450"/>
            <a:ext cx="3324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راهبرد هاي توسعه فناوري</a:t>
            </a:r>
            <a:endParaRPr lang="en-US">
              <a:latin typeface="Nazanin" pitchFamily="2" charset="-78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165225" y="2171700"/>
            <a:ext cx="7140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3200" b="0"/>
              <a:t>1- انتقال مجموعه كاملي از فناوري هاي موجود از خارج</a:t>
            </a:r>
            <a:r>
              <a:rPr lang="en-US" sz="3200" b="0"/>
              <a:t>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30650" y="3200400"/>
            <a:ext cx="4413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3200" b="0"/>
              <a:t>2- توليد همه فناوري ها در داخل</a:t>
            </a:r>
            <a:r>
              <a:rPr lang="en-US" sz="3200" b="0"/>
              <a:t>.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792538" y="4144963"/>
            <a:ext cx="45132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 sz="3200" b="0"/>
              <a:t>3- انتقال برخي وتوليد برخي ديگر</a:t>
            </a:r>
            <a:r>
              <a:rPr lang="en-US" sz="3200" b="0"/>
              <a:t>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autoUpdateAnimBg="0"/>
      <p:bldP spid="16388" grpId="0" autoUpdateAnimBg="0"/>
      <p:bldP spid="1638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3857625"/>
            <a:ext cx="8077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×"/>
              <a:defRPr/>
            </a:pP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ar-SA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معايب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en-US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وابستگي دائم به كشورهاي خارجي</a:t>
            </a:r>
            <a:r>
              <a:rPr lang="en-US" sz="2400" b="0" dirty="0"/>
              <a:t>.</a:t>
            </a:r>
            <a:endParaRPr lang="ar-SA" sz="2400" b="0" dirty="0"/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عدم توسعه فناوري در دراز مدت</a:t>
            </a:r>
            <a:r>
              <a:rPr lang="en-US" sz="2400" b="0" dirty="0"/>
              <a:t>.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268538" y="914400"/>
            <a:ext cx="4494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ar-SA">
                <a:latin typeface="Nazanin" pitchFamily="2" charset="-78"/>
              </a:rPr>
              <a:t>راهبرد انتقال مجموعه كامل از خارج</a:t>
            </a:r>
            <a:endParaRPr lang="en-US">
              <a:latin typeface="Nazanin" pitchFamily="2" charset="-7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65150" y="2190750"/>
            <a:ext cx="79692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ar-SA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محاسن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en-US" sz="2400" b="0" dirty="0"/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بيدرنگ به نتيجه مي رسد</a:t>
            </a:r>
            <a:r>
              <a:rPr lang="en-US" sz="2400" b="0" dirty="0"/>
              <a:t>.</a:t>
            </a:r>
            <a:endParaRPr lang="ar-SA" sz="2400" b="0" dirty="0"/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وقت وانرژي جامعه مصروف اختراع دوباره نمي شود</a:t>
            </a:r>
            <a:r>
              <a:rPr lang="en-US" sz="2400" b="0" dirty="0"/>
              <a:t>.</a:t>
            </a:r>
            <a:endParaRPr lang="ar-SA" sz="2400" b="0" dirty="0"/>
          </a:p>
          <a:p>
            <a:pPr algn="r" eaLnBrk="0" hangingPunct="0">
              <a:lnSpc>
                <a:spcPct val="100000"/>
              </a:lnSpc>
              <a:spcBef>
                <a:spcPct val="0"/>
              </a:spcBef>
              <a:buClrTx/>
              <a:buSzPct val="120000"/>
              <a:buFontTx/>
              <a:buChar char="•"/>
              <a:defRPr/>
            </a:pPr>
            <a:r>
              <a:rPr lang="en-US" sz="2400" b="0" dirty="0"/>
              <a:t> </a:t>
            </a:r>
            <a:r>
              <a:rPr lang="ar-SA" sz="2400" b="0" dirty="0"/>
              <a:t>لازم نيست منتظربمانيم جامعه دانش كافي جهت ايجاد فناوري جديد بدست آورد</a:t>
            </a:r>
            <a:r>
              <a:rPr lang="en-US" sz="2400" b="0" dirty="0"/>
              <a:t>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4283</Words>
  <Application>Microsoft Office PowerPoint</Application>
  <PresentationFormat>On-screen Show (4:3)</PresentationFormat>
  <Paragraphs>657</Paragraphs>
  <Slides>64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Office Theme</vt:lpstr>
      <vt:lpstr>توسعه فناوري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مديريت نوآوری و مديريت فناوری </vt:lpstr>
      <vt:lpstr>Slide 13</vt:lpstr>
      <vt:lpstr>طبيعت ميان رشته‌اي مديريت فناوری </vt:lpstr>
      <vt:lpstr>Slide 15</vt:lpstr>
      <vt:lpstr>مديريت فناوری در سطح ملی</vt:lpstr>
      <vt:lpstr>دانش‌هاي اصلي مورد نياز مديريت فناوری </vt:lpstr>
      <vt:lpstr>Slide 18</vt:lpstr>
      <vt:lpstr>Slide 19</vt:lpstr>
      <vt:lpstr>ويژگي‌های رشد فناوري 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مدل رانش تكنولوژي  Technology-Push</vt:lpstr>
      <vt:lpstr>Slide 29</vt:lpstr>
      <vt:lpstr>مدل كشش بازار (Market-Pull)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تعريف نوآوري</vt:lpstr>
      <vt:lpstr>نوآوري تكنولوژيكي</vt:lpstr>
      <vt:lpstr>نوآوري محصول</vt:lpstr>
      <vt:lpstr>نوآوري فرآيند</vt:lpstr>
      <vt:lpstr>Slide 46</vt:lpstr>
      <vt:lpstr>Slide 47</vt:lpstr>
      <vt:lpstr>نظريه سيستم ملي نوآوري NIS: National innovation system</vt:lpstr>
      <vt:lpstr>Slide 49</vt:lpstr>
      <vt:lpstr>Slide 50</vt:lpstr>
      <vt:lpstr>دوم: زيرساختهاي تكنولوژيكي</vt:lpstr>
      <vt:lpstr>سوم: سيستم ارتباطي</vt:lpstr>
      <vt:lpstr>چهارم: محيط حقوقي و فرهنگي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شاخصهاي اصلي توسعه فناوري</vt:lpstr>
      <vt:lpstr>وضعيت موجود شاخص‌هاي كمي توسعه فناوري </vt:lpstr>
      <vt:lpstr>Slide 63</vt:lpstr>
      <vt:lpstr>Slide 64</vt:lpstr>
    </vt:vector>
  </TitlesOfParts>
  <Manager>Dr. Hajihosieni</Manager>
  <Company>MSRT\IROST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Development</dc:title>
  <dc:creator>shafia</dc:creator>
  <cp:lastModifiedBy>PARAND</cp:lastModifiedBy>
  <cp:revision>78</cp:revision>
  <dcterms:created xsi:type="dcterms:W3CDTF">2003-12-31T08:26:05Z</dcterms:created>
  <dcterms:modified xsi:type="dcterms:W3CDTF">2012-06-10T20:27:25Z</dcterms:modified>
</cp:coreProperties>
</file>